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8"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3974B-71C1-4BE3-9BD8-D21EEA8335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35454A2-11EA-4E98-834B-8B94752BE64D}">
      <dgm:prSet/>
      <dgm:spPr/>
      <dgm:t>
        <a:bodyPr/>
        <a:lstStyle/>
        <a:p>
          <a:r>
            <a:rPr lang="en-CA"/>
            <a:t>We will first retrieve the neighborhoods of Toronto and get the most famous venues in each neighborhood. </a:t>
          </a:r>
          <a:endParaRPr lang="en-US"/>
        </a:p>
      </dgm:t>
    </dgm:pt>
    <dgm:pt modelId="{8F7FAFB0-A35C-4456-BDD9-74015CF70D60}" type="parTrans" cxnId="{3A72A055-724F-48C4-8205-866F15EF6A6A}">
      <dgm:prSet/>
      <dgm:spPr/>
      <dgm:t>
        <a:bodyPr/>
        <a:lstStyle/>
        <a:p>
          <a:endParaRPr lang="en-US"/>
        </a:p>
      </dgm:t>
    </dgm:pt>
    <dgm:pt modelId="{4CD21D65-DB37-4F0F-83E0-5856DFC6E5D3}" type="sibTrans" cxnId="{3A72A055-724F-48C4-8205-866F15EF6A6A}">
      <dgm:prSet/>
      <dgm:spPr/>
      <dgm:t>
        <a:bodyPr/>
        <a:lstStyle/>
        <a:p>
          <a:endParaRPr lang="en-US"/>
        </a:p>
      </dgm:t>
    </dgm:pt>
    <dgm:pt modelId="{72CF4649-8D35-4849-AC49-DF1A41C812C8}">
      <dgm:prSet/>
      <dgm:spPr/>
      <dgm:t>
        <a:bodyPr/>
        <a:lstStyle/>
        <a:p>
          <a:r>
            <a:rPr lang="en-CA"/>
            <a:t>Then we filter the venues to just restaurants</a:t>
          </a:r>
          <a:endParaRPr lang="en-US"/>
        </a:p>
      </dgm:t>
    </dgm:pt>
    <dgm:pt modelId="{D4021321-627E-4D8D-AE17-E45A882D535F}" type="parTrans" cxnId="{D60ECEA3-B0C9-4E5B-BCBC-4C9FB5F902A1}">
      <dgm:prSet/>
      <dgm:spPr/>
      <dgm:t>
        <a:bodyPr/>
        <a:lstStyle/>
        <a:p>
          <a:endParaRPr lang="en-US"/>
        </a:p>
      </dgm:t>
    </dgm:pt>
    <dgm:pt modelId="{98314CE8-7ECE-4EFF-9273-1EC076B32887}" type="sibTrans" cxnId="{D60ECEA3-B0C9-4E5B-BCBC-4C9FB5F902A1}">
      <dgm:prSet/>
      <dgm:spPr/>
      <dgm:t>
        <a:bodyPr/>
        <a:lstStyle/>
        <a:p>
          <a:endParaRPr lang="en-US"/>
        </a:p>
      </dgm:t>
    </dgm:pt>
    <dgm:pt modelId="{FB05AADB-54EF-4574-ADA9-3C5CEE56E406}">
      <dgm:prSet/>
      <dgm:spPr/>
      <dgm:t>
        <a:bodyPr/>
        <a:lstStyle/>
        <a:p>
          <a:r>
            <a:rPr lang="en-CA"/>
            <a:t>We group neighborhoods by unsupervised clustering to check if there is any underlying pattern in the distribution of the restaurants. </a:t>
          </a:r>
          <a:endParaRPr lang="en-US"/>
        </a:p>
      </dgm:t>
    </dgm:pt>
    <dgm:pt modelId="{6172AC5A-84E0-4DD5-A1C4-E5168DC063AB}" type="parTrans" cxnId="{2B7A6F75-C6ED-4BC4-8F0E-512B74FEBCF2}">
      <dgm:prSet/>
      <dgm:spPr/>
      <dgm:t>
        <a:bodyPr/>
        <a:lstStyle/>
        <a:p>
          <a:endParaRPr lang="en-US"/>
        </a:p>
      </dgm:t>
    </dgm:pt>
    <dgm:pt modelId="{38D97D86-D9FE-4466-8A5D-5E2A19CDCACE}" type="sibTrans" cxnId="{2B7A6F75-C6ED-4BC4-8F0E-512B74FEBCF2}">
      <dgm:prSet/>
      <dgm:spPr/>
      <dgm:t>
        <a:bodyPr/>
        <a:lstStyle/>
        <a:p>
          <a:endParaRPr lang="en-US"/>
        </a:p>
      </dgm:t>
    </dgm:pt>
    <dgm:pt modelId="{A4752D1B-288C-4008-9D0A-05401DBC6880}">
      <dgm:prSet/>
      <dgm:spPr/>
      <dgm:t>
        <a:bodyPr/>
        <a:lstStyle/>
        <a:p>
          <a:r>
            <a:rPr lang="en-CA"/>
            <a:t>We will analyse which are the most famous cuisines in Toronto and where they are located. </a:t>
          </a:r>
          <a:endParaRPr lang="en-US"/>
        </a:p>
      </dgm:t>
    </dgm:pt>
    <dgm:pt modelId="{05C42911-F910-4FB2-9D07-5926D97D86D4}" type="parTrans" cxnId="{FE92F1C9-8EA3-469F-9291-3E58A1154B04}">
      <dgm:prSet/>
      <dgm:spPr/>
      <dgm:t>
        <a:bodyPr/>
        <a:lstStyle/>
        <a:p>
          <a:endParaRPr lang="en-US"/>
        </a:p>
      </dgm:t>
    </dgm:pt>
    <dgm:pt modelId="{54F37D00-4471-4FF0-AF4A-65D37F2EA6BE}" type="sibTrans" cxnId="{FE92F1C9-8EA3-469F-9291-3E58A1154B04}">
      <dgm:prSet/>
      <dgm:spPr/>
      <dgm:t>
        <a:bodyPr/>
        <a:lstStyle/>
        <a:p>
          <a:endParaRPr lang="en-US"/>
        </a:p>
      </dgm:t>
    </dgm:pt>
    <dgm:pt modelId="{6ACBFD00-E85F-4D59-B2DD-448DB0BD4F06}">
      <dgm:prSet/>
      <dgm:spPr/>
      <dgm:t>
        <a:bodyPr/>
        <a:lstStyle/>
        <a:p>
          <a:r>
            <a:rPr lang="en-CA"/>
            <a:t>We will analyse the distribution of Indian restaurants across Toronto. </a:t>
          </a:r>
          <a:endParaRPr lang="en-US"/>
        </a:p>
      </dgm:t>
    </dgm:pt>
    <dgm:pt modelId="{311577C7-BAF8-4EC6-84B2-4F811C5BA1CA}" type="parTrans" cxnId="{AB28ABF0-EAF1-42DF-92BD-7F9982B3D251}">
      <dgm:prSet/>
      <dgm:spPr/>
      <dgm:t>
        <a:bodyPr/>
        <a:lstStyle/>
        <a:p>
          <a:endParaRPr lang="en-US"/>
        </a:p>
      </dgm:t>
    </dgm:pt>
    <dgm:pt modelId="{F6760810-6EB1-4C1B-A649-96BBDB565714}" type="sibTrans" cxnId="{AB28ABF0-EAF1-42DF-92BD-7F9982B3D251}">
      <dgm:prSet/>
      <dgm:spPr/>
      <dgm:t>
        <a:bodyPr/>
        <a:lstStyle/>
        <a:p>
          <a:endParaRPr lang="en-US"/>
        </a:p>
      </dgm:t>
    </dgm:pt>
    <dgm:pt modelId="{03167768-703A-40AC-AACB-77DB64BA78A7}">
      <dgm:prSet/>
      <dgm:spPr/>
      <dgm:t>
        <a:bodyPr/>
        <a:lstStyle/>
        <a:p>
          <a:r>
            <a:rPr lang="en-CA"/>
            <a:t>We will analyse the number of famous Indian restaurants all around Toronto. </a:t>
          </a:r>
          <a:endParaRPr lang="en-US"/>
        </a:p>
      </dgm:t>
    </dgm:pt>
    <dgm:pt modelId="{21477852-F4F2-42C4-9E0C-7AF966B19253}" type="parTrans" cxnId="{A3620012-C56E-413C-B46B-F2B0ED32FA89}">
      <dgm:prSet/>
      <dgm:spPr/>
      <dgm:t>
        <a:bodyPr/>
        <a:lstStyle/>
        <a:p>
          <a:endParaRPr lang="en-US"/>
        </a:p>
      </dgm:t>
    </dgm:pt>
    <dgm:pt modelId="{57A34402-6034-4661-8C86-BBC31C05D74D}" type="sibTrans" cxnId="{A3620012-C56E-413C-B46B-F2B0ED32FA89}">
      <dgm:prSet/>
      <dgm:spPr/>
      <dgm:t>
        <a:bodyPr/>
        <a:lstStyle/>
        <a:p>
          <a:endParaRPr lang="en-US"/>
        </a:p>
      </dgm:t>
    </dgm:pt>
    <dgm:pt modelId="{8F0CC330-EE0F-49E8-9DF7-5E64CB7A7695}">
      <dgm:prSet/>
      <dgm:spPr/>
      <dgm:t>
        <a:bodyPr/>
        <a:lstStyle/>
        <a:p>
          <a:r>
            <a:rPr lang="en-CA"/>
            <a:t>Using this information, we will reach a conclusion on the questions described above.</a:t>
          </a:r>
          <a:endParaRPr lang="en-US"/>
        </a:p>
      </dgm:t>
    </dgm:pt>
    <dgm:pt modelId="{9EA224E1-609D-4E8B-8357-2FC63FD183E2}" type="parTrans" cxnId="{5E3083AD-A4F8-41E2-AC4A-0464B881925A}">
      <dgm:prSet/>
      <dgm:spPr/>
      <dgm:t>
        <a:bodyPr/>
        <a:lstStyle/>
        <a:p>
          <a:endParaRPr lang="en-US"/>
        </a:p>
      </dgm:t>
    </dgm:pt>
    <dgm:pt modelId="{BE2AFEB0-C66F-49A0-AF05-9A4700395222}" type="sibTrans" cxnId="{5E3083AD-A4F8-41E2-AC4A-0464B881925A}">
      <dgm:prSet/>
      <dgm:spPr/>
      <dgm:t>
        <a:bodyPr/>
        <a:lstStyle/>
        <a:p>
          <a:endParaRPr lang="en-US"/>
        </a:p>
      </dgm:t>
    </dgm:pt>
    <dgm:pt modelId="{C33B08CF-AD6E-459C-8596-0AEE583D584E}" type="pres">
      <dgm:prSet presAssocID="{C323974B-71C1-4BE3-9BD8-D21EEA8335E3}" presName="root" presStyleCnt="0">
        <dgm:presLayoutVars>
          <dgm:dir/>
          <dgm:resizeHandles val="exact"/>
        </dgm:presLayoutVars>
      </dgm:prSet>
      <dgm:spPr/>
    </dgm:pt>
    <dgm:pt modelId="{715548BF-D731-440A-A38A-3C38B05BA6DB}" type="pres">
      <dgm:prSet presAssocID="{C323974B-71C1-4BE3-9BD8-D21EEA8335E3}" presName="container" presStyleCnt="0">
        <dgm:presLayoutVars>
          <dgm:dir/>
          <dgm:resizeHandles val="exact"/>
        </dgm:presLayoutVars>
      </dgm:prSet>
      <dgm:spPr/>
    </dgm:pt>
    <dgm:pt modelId="{9F3D6FD1-D346-4990-8F1C-3D59928B1230}" type="pres">
      <dgm:prSet presAssocID="{835454A2-11EA-4E98-834B-8B94752BE64D}" presName="compNode" presStyleCnt="0"/>
      <dgm:spPr/>
    </dgm:pt>
    <dgm:pt modelId="{42AA151A-882A-4040-B4A9-CE2F83BDC454}" type="pres">
      <dgm:prSet presAssocID="{835454A2-11EA-4E98-834B-8B94752BE64D}" presName="iconBgRect" presStyleLbl="bgShp" presStyleIdx="0" presStyleCnt="7"/>
      <dgm:spPr/>
    </dgm:pt>
    <dgm:pt modelId="{9262325D-03AA-4C5F-BB05-3F5A067FD5AB}" type="pres">
      <dgm:prSet presAssocID="{835454A2-11EA-4E98-834B-8B94752BE64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26E6DB41-D63C-41CB-A211-35F92772E00C}" type="pres">
      <dgm:prSet presAssocID="{835454A2-11EA-4E98-834B-8B94752BE64D}" presName="spaceRect" presStyleCnt="0"/>
      <dgm:spPr/>
    </dgm:pt>
    <dgm:pt modelId="{D8E40A2A-0DA3-4E3A-872C-68899DD65161}" type="pres">
      <dgm:prSet presAssocID="{835454A2-11EA-4E98-834B-8B94752BE64D}" presName="textRect" presStyleLbl="revTx" presStyleIdx="0" presStyleCnt="7">
        <dgm:presLayoutVars>
          <dgm:chMax val="1"/>
          <dgm:chPref val="1"/>
        </dgm:presLayoutVars>
      </dgm:prSet>
      <dgm:spPr/>
    </dgm:pt>
    <dgm:pt modelId="{FD256074-5EED-4815-AF78-D9FDFF17ED2A}" type="pres">
      <dgm:prSet presAssocID="{4CD21D65-DB37-4F0F-83E0-5856DFC6E5D3}" presName="sibTrans" presStyleLbl="sibTrans2D1" presStyleIdx="0" presStyleCnt="0"/>
      <dgm:spPr/>
    </dgm:pt>
    <dgm:pt modelId="{C59B8CEF-374F-4A33-91D8-5DA20D6F2C73}" type="pres">
      <dgm:prSet presAssocID="{72CF4649-8D35-4849-AC49-DF1A41C812C8}" presName="compNode" presStyleCnt="0"/>
      <dgm:spPr/>
    </dgm:pt>
    <dgm:pt modelId="{FF7A1B27-4DBB-4331-A207-70F4C5371DB1}" type="pres">
      <dgm:prSet presAssocID="{72CF4649-8D35-4849-AC49-DF1A41C812C8}" presName="iconBgRect" presStyleLbl="bgShp" presStyleIdx="1" presStyleCnt="7"/>
      <dgm:spPr/>
    </dgm:pt>
    <dgm:pt modelId="{4617BC1C-8711-4F93-8389-D3A2A90327AD}" type="pres">
      <dgm:prSet presAssocID="{72CF4649-8D35-4849-AC49-DF1A41C812C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87A6FC1F-A3E4-43E3-85A3-E5CDDFB7A29D}" type="pres">
      <dgm:prSet presAssocID="{72CF4649-8D35-4849-AC49-DF1A41C812C8}" presName="spaceRect" presStyleCnt="0"/>
      <dgm:spPr/>
    </dgm:pt>
    <dgm:pt modelId="{F1C48413-9B87-45B1-B508-491DE7BB922F}" type="pres">
      <dgm:prSet presAssocID="{72CF4649-8D35-4849-AC49-DF1A41C812C8}" presName="textRect" presStyleLbl="revTx" presStyleIdx="1" presStyleCnt="7">
        <dgm:presLayoutVars>
          <dgm:chMax val="1"/>
          <dgm:chPref val="1"/>
        </dgm:presLayoutVars>
      </dgm:prSet>
      <dgm:spPr/>
    </dgm:pt>
    <dgm:pt modelId="{36C172C8-86D4-4731-8040-525144F4FB34}" type="pres">
      <dgm:prSet presAssocID="{98314CE8-7ECE-4EFF-9273-1EC076B32887}" presName="sibTrans" presStyleLbl="sibTrans2D1" presStyleIdx="0" presStyleCnt="0"/>
      <dgm:spPr/>
    </dgm:pt>
    <dgm:pt modelId="{C52B39FE-135F-406D-BD14-2EB571674880}" type="pres">
      <dgm:prSet presAssocID="{FB05AADB-54EF-4574-ADA9-3C5CEE56E406}" presName="compNode" presStyleCnt="0"/>
      <dgm:spPr/>
    </dgm:pt>
    <dgm:pt modelId="{FEB423E2-2876-4636-BCF8-BDB61EB236D0}" type="pres">
      <dgm:prSet presAssocID="{FB05AADB-54EF-4574-ADA9-3C5CEE56E406}" presName="iconBgRect" presStyleLbl="bgShp" presStyleIdx="2" presStyleCnt="7"/>
      <dgm:spPr/>
    </dgm:pt>
    <dgm:pt modelId="{905607D3-AE98-4F39-8BB3-9082B46F7740}" type="pres">
      <dgm:prSet presAssocID="{FB05AADB-54EF-4574-ADA9-3C5CEE56E40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05901E4-E7BE-4751-89A5-272A128BF109}" type="pres">
      <dgm:prSet presAssocID="{FB05AADB-54EF-4574-ADA9-3C5CEE56E406}" presName="spaceRect" presStyleCnt="0"/>
      <dgm:spPr/>
    </dgm:pt>
    <dgm:pt modelId="{C5C9D475-B33D-4FE4-89E8-5D801FFDD190}" type="pres">
      <dgm:prSet presAssocID="{FB05AADB-54EF-4574-ADA9-3C5CEE56E406}" presName="textRect" presStyleLbl="revTx" presStyleIdx="2" presStyleCnt="7">
        <dgm:presLayoutVars>
          <dgm:chMax val="1"/>
          <dgm:chPref val="1"/>
        </dgm:presLayoutVars>
      </dgm:prSet>
      <dgm:spPr/>
    </dgm:pt>
    <dgm:pt modelId="{09F1C0DF-6CBB-4549-BA1D-0950BB008997}" type="pres">
      <dgm:prSet presAssocID="{38D97D86-D9FE-4466-8A5D-5E2A19CDCACE}" presName="sibTrans" presStyleLbl="sibTrans2D1" presStyleIdx="0" presStyleCnt="0"/>
      <dgm:spPr/>
    </dgm:pt>
    <dgm:pt modelId="{2AC68DFB-7685-4D9C-A1D4-20C2D0A194B9}" type="pres">
      <dgm:prSet presAssocID="{A4752D1B-288C-4008-9D0A-05401DBC6880}" presName="compNode" presStyleCnt="0"/>
      <dgm:spPr/>
    </dgm:pt>
    <dgm:pt modelId="{96E45CCC-5334-4A1C-AFD8-28D0C9B0D48A}" type="pres">
      <dgm:prSet presAssocID="{A4752D1B-288C-4008-9D0A-05401DBC6880}" presName="iconBgRect" presStyleLbl="bgShp" presStyleIdx="3" presStyleCnt="7"/>
      <dgm:spPr/>
    </dgm:pt>
    <dgm:pt modelId="{B095DE6A-E55F-4F7B-8438-69AA3B2DC7AC}" type="pres">
      <dgm:prSet presAssocID="{A4752D1B-288C-4008-9D0A-05401DBC688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f"/>
        </a:ext>
      </dgm:extLst>
    </dgm:pt>
    <dgm:pt modelId="{4CC73DCA-D5CD-4A51-B423-8A3C1890A252}" type="pres">
      <dgm:prSet presAssocID="{A4752D1B-288C-4008-9D0A-05401DBC6880}" presName="spaceRect" presStyleCnt="0"/>
      <dgm:spPr/>
    </dgm:pt>
    <dgm:pt modelId="{2BBB4912-9A21-4734-9919-64806BC26E54}" type="pres">
      <dgm:prSet presAssocID="{A4752D1B-288C-4008-9D0A-05401DBC6880}" presName="textRect" presStyleLbl="revTx" presStyleIdx="3" presStyleCnt="7">
        <dgm:presLayoutVars>
          <dgm:chMax val="1"/>
          <dgm:chPref val="1"/>
        </dgm:presLayoutVars>
      </dgm:prSet>
      <dgm:spPr/>
    </dgm:pt>
    <dgm:pt modelId="{8F2CEDEB-C881-4A45-8FC7-0317B3379DDC}" type="pres">
      <dgm:prSet presAssocID="{54F37D00-4471-4FF0-AF4A-65D37F2EA6BE}" presName="sibTrans" presStyleLbl="sibTrans2D1" presStyleIdx="0" presStyleCnt="0"/>
      <dgm:spPr/>
    </dgm:pt>
    <dgm:pt modelId="{F2D53023-39E1-428A-B20C-53A4FCA8AD49}" type="pres">
      <dgm:prSet presAssocID="{6ACBFD00-E85F-4D59-B2DD-448DB0BD4F06}" presName="compNode" presStyleCnt="0"/>
      <dgm:spPr/>
    </dgm:pt>
    <dgm:pt modelId="{8041BB8F-393F-436A-B4F8-B63DE77DAB07}" type="pres">
      <dgm:prSet presAssocID="{6ACBFD00-E85F-4D59-B2DD-448DB0BD4F06}" presName="iconBgRect" presStyleLbl="bgShp" presStyleIdx="4" presStyleCnt="7"/>
      <dgm:spPr/>
    </dgm:pt>
    <dgm:pt modelId="{B0C9A1FB-C2C1-445B-861C-74ABBD79D030}" type="pres">
      <dgm:prSet presAssocID="{6ACBFD00-E85F-4D59-B2DD-448DB0BD4F0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co"/>
        </a:ext>
      </dgm:extLst>
    </dgm:pt>
    <dgm:pt modelId="{15B7625F-F427-4BC0-8942-6059A23440B8}" type="pres">
      <dgm:prSet presAssocID="{6ACBFD00-E85F-4D59-B2DD-448DB0BD4F06}" presName="spaceRect" presStyleCnt="0"/>
      <dgm:spPr/>
    </dgm:pt>
    <dgm:pt modelId="{1650B7D9-FD9D-40D1-898E-4282109DBCA0}" type="pres">
      <dgm:prSet presAssocID="{6ACBFD00-E85F-4D59-B2DD-448DB0BD4F06}" presName="textRect" presStyleLbl="revTx" presStyleIdx="4" presStyleCnt="7">
        <dgm:presLayoutVars>
          <dgm:chMax val="1"/>
          <dgm:chPref val="1"/>
        </dgm:presLayoutVars>
      </dgm:prSet>
      <dgm:spPr/>
    </dgm:pt>
    <dgm:pt modelId="{6D6857C6-28E9-4AC7-837E-D601E6D03A97}" type="pres">
      <dgm:prSet presAssocID="{F6760810-6EB1-4C1B-A649-96BBDB565714}" presName="sibTrans" presStyleLbl="sibTrans2D1" presStyleIdx="0" presStyleCnt="0"/>
      <dgm:spPr/>
    </dgm:pt>
    <dgm:pt modelId="{316E56C3-11E9-4557-BB44-BC83BF109382}" type="pres">
      <dgm:prSet presAssocID="{03167768-703A-40AC-AACB-77DB64BA78A7}" presName="compNode" presStyleCnt="0"/>
      <dgm:spPr/>
    </dgm:pt>
    <dgm:pt modelId="{BFC357B2-F016-484F-A0D8-984294BC488D}" type="pres">
      <dgm:prSet presAssocID="{03167768-703A-40AC-AACB-77DB64BA78A7}" presName="iconBgRect" presStyleLbl="bgShp" presStyleIdx="5" presStyleCnt="7"/>
      <dgm:spPr/>
    </dgm:pt>
    <dgm:pt modelId="{4764A8EC-5692-4E9D-91CD-A4D224BB2559}" type="pres">
      <dgm:prSet presAssocID="{03167768-703A-40AC-AACB-77DB64BA78A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Japanese Dolls"/>
        </a:ext>
      </dgm:extLst>
    </dgm:pt>
    <dgm:pt modelId="{DC54E3A1-A6DF-4693-ADCD-9267393F7D12}" type="pres">
      <dgm:prSet presAssocID="{03167768-703A-40AC-AACB-77DB64BA78A7}" presName="spaceRect" presStyleCnt="0"/>
      <dgm:spPr/>
    </dgm:pt>
    <dgm:pt modelId="{1BDE199E-8023-458E-9496-3C9F5840A284}" type="pres">
      <dgm:prSet presAssocID="{03167768-703A-40AC-AACB-77DB64BA78A7}" presName="textRect" presStyleLbl="revTx" presStyleIdx="5" presStyleCnt="7">
        <dgm:presLayoutVars>
          <dgm:chMax val="1"/>
          <dgm:chPref val="1"/>
        </dgm:presLayoutVars>
      </dgm:prSet>
      <dgm:spPr/>
    </dgm:pt>
    <dgm:pt modelId="{5652CF45-60E4-4BD9-8955-090097C9B675}" type="pres">
      <dgm:prSet presAssocID="{57A34402-6034-4661-8C86-BBC31C05D74D}" presName="sibTrans" presStyleLbl="sibTrans2D1" presStyleIdx="0" presStyleCnt="0"/>
      <dgm:spPr/>
    </dgm:pt>
    <dgm:pt modelId="{8FBECF65-2493-4C14-9B35-1501FAB7AD46}" type="pres">
      <dgm:prSet presAssocID="{8F0CC330-EE0F-49E8-9DF7-5E64CB7A7695}" presName="compNode" presStyleCnt="0"/>
      <dgm:spPr/>
    </dgm:pt>
    <dgm:pt modelId="{92598579-833A-4A9F-8DC3-060F6544081F}" type="pres">
      <dgm:prSet presAssocID="{8F0CC330-EE0F-49E8-9DF7-5E64CB7A7695}" presName="iconBgRect" presStyleLbl="bgShp" presStyleIdx="6" presStyleCnt="7"/>
      <dgm:spPr/>
    </dgm:pt>
    <dgm:pt modelId="{22AE0C3B-2B6F-4566-8E0C-49F2FAAF752E}" type="pres">
      <dgm:prSet presAssocID="{8F0CC330-EE0F-49E8-9DF7-5E64CB7A769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Question mark"/>
        </a:ext>
      </dgm:extLst>
    </dgm:pt>
    <dgm:pt modelId="{54B5CA13-DB0F-4C98-B8E2-E289C99BCE29}" type="pres">
      <dgm:prSet presAssocID="{8F0CC330-EE0F-49E8-9DF7-5E64CB7A7695}" presName="spaceRect" presStyleCnt="0"/>
      <dgm:spPr/>
    </dgm:pt>
    <dgm:pt modelId="{40774890-156E-44A0-A407-B8DBB7CD3677}" type="pres">
      <dgm:prSet presAssocID="{8F0CC330-EE0F-49E8-9DF7-5E64CB7A7695}" presName="textRect" presStyleLbl="revTx" presStyleIdx="6" presStyleCnt="7">
        <dgm:presLayoutVars>
          <dgm:chMax val="1"/>
          <dgm:chPref val="1"/>
        </dgm:presLayoutVars>
      </dgm:prSet>
      <dgm:spPr/>
    </dgm:pt>
  </dgm:ptLst>
  <dgm:cxnLst>
    <dgm:cxn modelId="{A3620012-C56E-413C-B46B-F2B0ED32FA89}" srcId="{C323974B-71C1-4BE3-9BD8-D21EEA8335E3}" destId="{03167768-703A-40AC-AACB-77DB64BA78A7}" srcOrd="5" destOrd="0" parTransId="{21477852-F4F2-42C4-9E0C-7AF966B19253}" sibTransId="{57A34402-6034-4661-8C86-BBC31C05D74D}"/>
    <dgm:cxn modelId="{CD3B7F1A-5E17-46B8-B4E3-DB07834527CD}" type="presOf" srcId="{72CF4649-8D35-4849-AC49-DF1A41C812C8}" destId="{F1C48413-9B87-45B1-B508-491DE7BB922F}" srcOrd="0" destOrd="0" presId="urn:microsoft.com/office/officeart/2018/2/layout/IconCircleList"/>
    <dgm:cxn modelId="{A0C1FB1F-8FD1-4289-A253-BD4D1F3D7414}" type="presOf" srcId="{03167768-703A-40AC-AACB-77DB64BA78A7}" destId="{1BDE199E-8023-458E-9496-3C9F5840A284}" srcOrd="0" destOrd="0" presId="urn:microsoft.com/office/officeart/2018/2/layout/IconCircleList"/>
    <dgm:cxn modelId="{EE395E31-4B86-43BA-8F90-254F085595D2}" type="presOf" srcId="{98314CE8-7ECE-4EFF-9273-1EC076B32887}" destId="{36C172C8-86D4-4731-8040-525144F4FB34}" srcOrd="0" destOrd="0" presId="urn:microsoft.com/office/officeart/2018/2/layout/IconCircleList"/>
    <dgm:cxn modelId="{07CE6E38-D454-4EB8-85DB-D24EBD5FDFFA}" type="presOf" srcId="{4CD21D65-DB37-4F0F-83E0-5856DFC6E5D3}" destId="{FD256074-5EED-4815-AF78-D9FDFF17ED2A}" srcOrd="0" destOrd="0" presId="urn:microsoft.com/office/officeart/2018/2/layout/IconCircleList"/>
    <dgm:cxn modelId="{3CBD0A3B-D642-4293-8748-548EF3223887}" type="presOf" srcId="{FB05AADB-54EF-4574-ADA9-3C5CEE56E406}" destId="{C5C9D475-B33D-4FE4-89E8-5D801FFDD190}" srcOrd="0" destOrd="0" presId="urn:microsoft.com/office/officeart/2018/2/layout/IconCircleList"/>
    <dgm:cxn modelId="{3CFDEA3C-7D59-4333-8EB6-D3FC07ED59E2}" type="presOf" srcId="{6ACBFD00-E85F-4D59-B2DD-448DB0BD4F06}" destId="{1650B7D9-FD9D-40D1-898E-4282109DBCA0}" srcOrd="0" destOrd="0" presId="urn:microsoft.com/office/officeart/2018/2/layout/IconCircleList"/>
    <dgm:cxn modelId="{137DF368-6A5E-489D-904C-610842C3066A}" type="presOf" srcId="{A4752D1B-288C-4008-9D0A-05401DBC6880}" destId="{2BBB4912-9A21-4734-9919-64806BC26E54}" srcOrd="0" destOrd="0" presId="urn:microsoft.com/office/officeart/2018/2/layout/IconCircleList"/>
    <dgm:cxn modelId="{CF94DF69-B9FE-40AB-9E39-854B3B329C02}" type="presOf" srcId="{835454A2-11EA-4E98-834B-8B94752BE64D}" destId="{D8E40A2A-0DA3-4E3A-872C-68899DD65161}" srcOrd="0" destOrd="0" presId="urn:microsoft.com/office/officeart/2018/2/layout/IconCircleList"/>
    <dgm:cxn modelId="{74D8174E-519E-4733-9B27-9F92215D99F8}" type="presOf" srcId="{38D97D86-D9FE-4466-8A5D-5E2A19CDCACE}" destId="{09F1C0DF-6CBB-4549-BA1D-0950BB008997}" srcOrd="0" destOrd="0" presId="urn:microsoft.com/office/officeart/2018/2/layout/IconCircleList"/>
    <dgm:cxn modelId="{2B7A6F75-C6ED-4BC4-8F0E-512B74FEBCF2}" srcId="{C323974B-71C1-4BE3-9BD8-D21EEA8335E3}" destId="{FB05AADB-54EF-4574-ADA9-3C5CEE56E406}" srcOrd="2" destOrd="0" parTransId="{6172AC5A-84E0-4DD5-A1C4-E5168DC063AB}" sibTransId="{38D97D86-D9FE-4466-8A5D-5E2A19CDCACE}"/>
    <dgm:cxn modelId="{3A72A055-724F-48C4-8205-866F15EF6A6A}" srcId="{C323974B-71C1-4BE3-9BD8-D21EEA8335E3}" destId="{835454A2-11EA-4E98-834B-8B94752BE64D}" srcOrd="0" destOrd="0" parTransId="{8F7FAFB0-A35C-4456-BDD9-74015CF70D60}" sibTransId="{4CD21D65-DB37-4F0F-83E0-5856DFC6E5D3}"/>
    <dgm:cxn modelId="{20807F8D-E572-44FA-B075-29142173FAD6}" type="presOf" srcId="{57A34402-6034-4661-8C86-BBC31C05D74D}" destId="{5652CF45-60E4-4BD9-8955-090097C9B675}" srcOrd="0" destOrd="0" presId="urn:microsoft.com/office/officeart/2018/2/layout/IconCircleList"/>
    <dgm:cxn modelId="{508BB19A-0E89-401C-88C4-E705B122E5DE}" type="presOf" srcId="{54F37D00-4471-4FF0-AF4A-65D37F2EA6BE}" destId="{8F2CEDEB-C881-4A45-8FC7-0317B3379DDC}" srcOrd="0" destOrd="0" presId="urn:microsoft.com/office/officeart/2018/2/layout/IconCircleList"/>
    <dgm:cxn modelId="{D60ECEA3-B0C9-4E5B-BCBC-4C9FB5F902A1}" srcId="{C323974B-71C1-4BE3-9BD8-D21EEA8335E3}" destId="{72CF4649-8D35-4849-AC49-DF1A41C812C8}" srcOrd="1" destOrd="0" parTransId="{D4021321-627E-4D8D-AE17-E45A882D535F}" sibTransId="{98314CE8-7ECE-4EFF-9273-1EC076B32887}"/>
    <dgm:cxn modelId="{3B7C61A5-7703-4D16-8990-4FB50CD350F5}" type="presOf" srcId="{F6760810-6EB1-4C1B-A649-96BBDB565714}" destId="{6D6857C6-28E9-4AC7-837E-D601E6D03A97}" srcOrd="0" destOrd="0" presId="urn:microsoft.com/office/officeart/2018/2/layout/IconCircleList"/>
    <dgm:cxn modelId="{62C803AB-F2B9-46D3-92C5-DB4F3994358F}" type="presOf" srcId="{8F0CC330-EE0F-49E8-9DF7-5E64CB7A7695}" destId="{40774890-156E-44A0-A407-B8DBB7CD3677}" srcOrd="0" destOrd="0" presId="urn:microsoft.com/office/officeart/2018/2/layout/IconCircleList"/>
    <dgm:cxn modelId="{5E3083AD-A4F8-41E2-AC4A-0464B881925A}" srcId="{C323974B-71C1-4BE3-9BD8-D21EEA8335E3}" destId="{8F0CC330-EE0F-49E8-9DF7-5E64CB7A7695}" srcOrd="6" destOrd="0" parTransId="{9EA224E1-609D-4E8B-8357-2FC63FD183E2}" sibTransId="{BE2AFEB0-C66F-49A0-AF05-9A4700395222}"/>
    <dgm:cxn modelId="{6C6229C1-0F3E-4405-B378-5CA3B4E0E668}" type="presOf" srcId="{C323974B-71C1-4BE3-9BD8-D21EEA8335E3}" destId="{C33B08CF-AD6E-459C-8596-0AEE583D584E}" srcOrd="0" destOrd="0" presId="urn:microsoft.com/office/officeart/2018/2/layout/IconCircleList"/>
    <dgm:cxn modelId="{FE92F1C9-8EA3-469F-9291-3E58A1154B04}" srcId="{C323974B-71C1-4BE3-9BD8-D21EEA8335E3}" destId="{A4752D1B-288C-4008-9D0A-05401DBC6880}" srcOrd="3" destOrd="0" parTransId="{05C42911-F910-4FB2-9D07-5926D97D86D4}" sibTransId="{54F37D00-4471-4FF0-AF4A-65D37F2EA6BE}"/>
    <dgm:cxn modelId="{AB28ABF0-EAF1-42DF-92BD-7F9982B3D251}" srcId="{C323974B-71C1-4BE3-9BD8-D21EEA8335E3}" destId="{6ACBFD00-E85F-4D59-B2DD-448DB0BD4F06}" srcOrd="4" destOrd="0" parTransId="{311577C7-BAF8-4EC6-84B2-4F811C5BA1CA}" sibTransId="{F6760810-6EB1-4C1B-A649-96BBDB565714}"/>
    <dgm:cxn modelId="{94751C79-AEF8-4251-B6AB-C12054AE9441}" type="presParOf" srcId="{C33B08CF-AD6E-459C-8596-0AEE583D584E}" destId="{715548BF-D731-440A-A38A-3C38B05BA6DB}" srcOrd="0" destOrd="0" presId="urn:microsoft.com/office/officeart/2018/2/layout/IconCircleList"/>
    <dgm:cxn modelId="{9D32C934-E1D3-45FA-BCF4-E5EF41FA670C}" type="presParOf" srcId="{715548BF-D731-440A-A38A-3C38B05BA6DB}" destId="{9F3D6FD1-D346-4990-8F1C-3D59928B1230}" srcOrd="0" destOrd="0" presId="urn:microsoft.com/office/officeart/2018/2/layout/IconCircleList"/>
    <dgm:cxn modelId="{03AB74C8-A8F2-4165-B0BD-6D02C0366603}" type="presParOf" srcId="{9F3D6FD1-D346-4990-8F1C-3D59928B1230}" destId="{42AA151A-882A-4040-B4A9-CE2F83BDC454}" srcOrd="0" destOrd="0" presId="urn:microsoft.com/office/officeart/2018/2/layout/IconCircleList"/>
    <dgm:cxn modelId="{CCAD3675-A549-4A6F-9F8B-9A696B60B7A5}" type="presParOf" srcId="{9F3D6FD1-D346-4990-8F1C-3D59928B1230}" destId="{9262325D-03AA-4C5F-BB05-3F5A067FD5AB}" srcOrd="1" destOrd="0" presId="urn:microsoft.com/office/officeart/2018/2/layout/IconCircleList"/>
    <dgm:cxn modelId="{F94B3C23-0EA9-4EBA-93D1-0B5F5CB1AE74}" type="presParOf" srcId="{9F3D6FD1-D346-4990-8F1C-3D59928B1230}" destId="{26E6DB41-D63C-41CB-A211-35F92772E00C}" srcOrd="2" destOrd="0" presId="urn:microsoft.com/office/officeart/2018/2/layout/IconCircleList"/>
    <dgm:cxn modelId="{042D5513-260F-4BAF-95F8-01BFB731691D}" type="presParOf" srcId="{9F3D6FD1-D346-4990-8F1C-3D59928B1230}" destId="{D8E40A2A-0DA3-4E3A-872C-68899DD65161}" srcOrd="3" destOrd="0" presId="urn:microsoft.com/office/officeart/2018/2/layout/IconCircleList"/>
    <dgm:cxn modelId="{962737BE-25C5-4611-A938-2B1F349C262F}" type="presParOf" srcId="{715548BF-D731-440A-A38A-3C38B05BA6DB}" destId="{FD256074-5EED-4815-AF78-D9FDFF17ED2A}" srcOrd="1" destOrd="0" presId="urn:microsoft.com/office/officeart/2018/2/layout/IconCircleList"/>
    <dgm:cxn modelId="{F150FA9E-A043-4F65-AE30-1DD581F50E95}" type="presParOf" srcId="{715548BF-D731-440A-A38A-3C38B05BA6DB}" destId="{C59B8CEF-374F-4A33-91D8-5DA20D6F2C73}" srcOrd="2" destOrd="0" presId="urn:microsoft.com/office/officeart/2018/2/layout/IconCircleList"/>
    <dgm:cxn modelId="{599D3F65-8EBB-4015-8399-3DB8AEAA9BEE}" type="presParOf" srcId="{C59B8CEF-374F-4A33-91D8-5DA20D6F2C73}" destId="{FF7A1B27-4DBB-4331-A207-70F4C5371DB1}" srcOrd="0" destOrd="0" presId="urn:microsoft.com/office/officeart/2018/2/layout/IconCircleList"/>
    <dgm:cxn modelId="{47EAD624-E322-426F-B871-E5FA49FE447C}" type="presParOf" srcId="{C59B8CEF-374F-4A33-91D8-5DA20D6F2C73}" destId="{4617BC1C-8711-4F93-8389-D3A2A90327AD}" srcOrd="1" destOrd="0" presId="urn:microsoft.com/office/officeart/2018/2/layout/IconCircleList"/>
    <dgm:cxn modelId="{B501952E-B62B-4B14-901F-D6F0F9347280}" type="presParOf" srcId="{C59B8CEF-374F-4A33-91D8-5DA20D6F2C73}" destId="{87A6FC1F-A3E4-43E3-85A3-E5CDDFB7A29D}" srcOrd="2" destOrd="0" presId="urn:microsoft.com/office/officeart/2018/2/layout/IconCircleList"/>
    <dgm:cxn modelId="{E2DB7F30-DA13-46E8-ACD6-DDC90F5C3618}" type="presParOf" srcId="{C59B8CEF-374F-4A33-91D8-5DA20D6F2C73}" destId="{F1C48413-9B87-45B1-B508-491DE7BB922F}" srcOrd="3" destOrd="0" presId="urn:microsoft.com/office/officeart/2018/2/layout/IconCircleList"/>
    <dgm:cxn modelId="{90202A1A-BF17-4C65-97B6-A6823DDC6CC8}" type="presParOf" srcId="{715548BF-D731-440A-A38A-3C38B05BA6DB}" destId="{36C172C8-86D4-4731-8040-525144F4FB34}" srcOrd="3" destOrd="0" presId="urn:microsoft.com/office/officeart/2018/2/layout/IconCircleList"/>
    <dgm:cxn modelId="{037DE866-8336-48A7-A99E-90A9EF103549}" type="presParOf" srcId="{715548BF-D731-440A-A38A-3C38B05BA6DB}" destId="{C52B39FE-135F-406D-BD14-2EB571674880}" srcOrd="4" destOrd="0" presId="urn:microsoft.com/office/officeart/2018/2/layout/IconCircleList"/>
    <dgm:cxn modelId="{5D056DA9-F51E-407E-84EE-BCFD1CFFAC6B}" type="presParOf" srcId="{C52B39FE-135F-406D-BD14-2EB571674880}" destId="{FEB423E2-2876-4636-BCF8-BDB61EB236D0}" srcOrd="0" destOrd="0" presId="urn:microsoft.com/office/officeart/2018/2/layout/IconCircleList"/>
    <dgm:cxn modelId="{32D57EBA-C5A9-4452-84B1-BF9EE094B924}" type="presParOf" srcId="{C52B39FE-135F-406D-BD14-2EB571674880}" destId="{905607D3-AE98-4F39-8BB3-9082B46F7740}" srcOrd="1" destOrd="0" presId="urn:microsoft.com/office/officeart/2018/2/layout/IconCircleList"/>
    <dgm:cxn modelId="{FDB505F7-DFA5-40F6-93F7-B91963E0AF9C}" type="presParOf" srcId="{C52B39FE-135F-406D-BD14-2EB571674880}" destId="{105901E4-E7BE-4751-89A5-272A128BF109}" srcOrd="2" destOrd="0" presId="urn:microsoft.com/office/officeart/2018/2/layout/IconCircleList"/>
    <dgm:cxn modelId="{39208E00-B264-43A1-ABB4-BD58DEDF79CD}" type="presParOf" srcId="{C52B39FE-135F-406D-BD14-2EB571674880}" destId="{C5C9D475-B33D-4FE4-89E8-5D801FFDD190}" srcOrd="3" destOrd="0" presId="urn:microsoft.com/office/officeart/2018/2/layout/IconCircleList"/>
    <dgm:cxn modelId="{7A415D3A-8093-4DD7-A679-45368F5B3F0B}" type="presParOf" srcId="{715548BF-D731-440A-A38A-3C38B05BA6DB}" destId="{09F1C0DF-6CBB-4549-BA1D-0950BB008997}" srcOrd="5" destOrd="0" presId="urn:microsoft.com/office/officeart/2018/2/layout/IconCircleList"/>
    <dgm:cxn modelId="{F6D11EC1-51F6-4300-8021-AEC5CAE8D049}" type="presParOf" srcId="{715548BF-D731-440A-A38A-3C38B05BA6DB}" destId="{2AC68DFB-7685-4D9C-A1D4-20C2D0A194B9}" srcOrd="6" destOrd="0" presId="urn:microsoft.com/office/officeart/2018/2/layout/IconCircleList"/>
    <dgm:cxn modelId="{A2689259-0072-4C78-AD69-DA017496CC43}" type="presParOf" srcId="{2AC68DFB-7685-4D9C-A1D4-20C2D0A194B9}" destId="{96E45CCC-5334-4A1C-AFD8-28D0C9B0D48A}" srcOrd="0" destOrd="0" presId="urn:microsoft.com/office/officeart/2018/2/layout/IconCircleList"/>
    <dgm:cxn modelId="{2CFDC850-7DA8-4C77-86E6-BD47333D2CDF}" type="presParOf" srcId="{2AC68DFB-7685-4D9C-A1D4-20C2D0A194B9}" destId="{B095DE6A-E55F-4F7B-8438-69AA3B2DC7AC}" srcOrd="1" destOrd="0" presId="urn:microsoft.com/office/officeart/2018/2/layout/IconCircleList"/>
    <dgm:cxn modelId="{D39CDB2B-3C97-46D7-B94A-29DB65BAE11C}" type="presParOf" srcId="{2AC68DFB-7685-4D9C-A1D4-20C2D0A194B9}" destId="{4CC73DCA-D5CD-4A51-B423-8A3C1890A252}" srcOrd="2" destOrd="0" presId="urn:microsoft.com/office/officeart/2018/2/layout/IconCircleList"/>
    <dgm:cxn modelId="{0432F0F8-9414-4418-8CFA-A04B400651D2}" type="presParOf" srcId="{2AC68DFB-7685-4D9C-A1D4-20C2D0A194B9}" destId="{2BBB4912-9A21-4734-9919-64806BC26E54}" srcOrd="3" destOrd="0" presId="urn:microsoft.com/office/officeart/2018/2/layout/IconCircleList"/>
    <dgm:cxn modelId="{E8E96034-9A7F-4D8F-938C-55D4DA089C3B}" type="presParOf" srcId="{715548BF-D731-440A-A38A-3C38B05BA6DB}" destId="{8F2CEDEB-C881-4A45-8FC7-0317B3379DDC}" srcOrd="7" destOrd="0" presId="urn:microsoft.com/office/officeart/2018/2/layout/IconCircleList"/>
    <dgm:cxn modelId="{85BEEA3E-A8E1-4C9A-B340-A15C6A45C8D1}" type="presParOf" srcId="{715548BF-D731-440A-A38A-3C38B05BA6DB}" destId="{F2D53023-39E1-428A-B20C-53A4FCA8AD49}" srcOrd="8" destOrd="0" presId="urn:microsoft.com/office/officeart/2018/2/layout/IconCircleList"/>
    <dgm:cxn modelId="{DAC55CA5-8B5A-4CB2-AA25-ADE454DEE0A3}" type="presParOf" srcId="{F2D53023-39E1-428A-B20C-53A4FCA8AD49}" destId="{8041BB8F-393F-436A-B4F8-B63DE77DAB07}" srcOrd="0" destOrd="0" presId="urn:microsoft.com/office/officeart/2018/2/layout/IconCircleList"/>
    <dgm:cxn modelId="{9E852D91-6786-4BD2-8059-424232F17CAF}" type="presParOf" srcId="{F2D53023-39E1-428A-B20C-53A4FCA8AD49}" destId="{B0C9A1FB-C2C1-445B-861C-74ABBD79D030}" srcOrd="1" destOrd="0" presId="urn:microsoft.com/office/officeart/2018/2/layout/IconCircleList"/>
    <dgm:cxn modelId="{49758DF8-BBE8-4330-BA3D-E18CD5991C28}" type="presParOf" srcId="{F2D53023-39E1-428A-B20C-53A4FCA8AD49}" destId="{15B7625F-F427-4BC0-8942-6059A23440B8}" srcOrd="2" destOrd="0" presId="urn:microsoft.com/office/officeart/2018/2/layout/IconCircleList"/>
    <dgm:cxn modelId="{BA7F31DC-629F-48D3-97E6-192B0EDF57A3}" type="presParOf" srcId="{F2D53023-39E1-428A-B20C-53A4FCA8AD49}" destId="{1650B7D9-FD9D-40D1-898E-4282109DBCA0}" srcOrd="3" destOrd="0" presId="urn:microsoft.com/office/officeart/2018/2/layout/IconCircleList"/>
    <dgm:cxn modelId="{127065E7-2DFA-4C31-A407-E51F5306049E}" type="presParOf" srcId="{715548BF-D731-440A-A38A-3C38B05BA6DB}" destId="{6D6857C6-28E9-4AC7-837E-D601E6D03A97}" srcOrd="9" destOrd="0" presId="urn:microsoft.com/office/officeart/2018/2/layout/IconCircleList"/>
    <dgm:cxn modelId="{2DA86E45-75AB-42D9-8902-AF246B4A12A1}" type="presParOf" srcId="{715548BF-D731-440A-A38A-3C38B05BA6DB}" destId="{316E56C3-11E9-4557-BB44-BC83BF109382}" srcOrd="10" destOrd="0" presId="urn:microsoft.com/office/officeart/2018/2/layout/IconCircleList"/>
    <dgm:cxn modelId="{37B18612-05FF-428A-A785-FFC71C2148CF}" type="presParOf" srcId="{316E56C3-11E9-4557-BB44-BC83BF109382}" destId="{BFC357B2-F016-484F-A0D8-984294BC488D}" srcOrd="0" destOrd="0" presId="urn:microsoft.com/office/officeart/2018/2/layout/IconCircleList"/>
    <dgm:cxn modelId="{F00405F2-5A45-4C9A-A15E-EB235627DAC0}" type="presParOf" srcId="{316E56C3-11E9-4557-BB44-BC83BF109382}" destId="{4764A8EC-5692-4E9D-91CD-A4D224BB2559}" srcOrd="1" destOrd="0" presId="urn:microsoft.com/office/officeart/2018/2/layout/IconCircleList"/>
    <dgm:cxn modelId="{9867427D-122D-4041-AAFC-C51AA754D714}" type="presParOf" srcId="{316E56C3-11E9-4557-BB44-BC83BF109382}" destId="{DC54E3A1-A6DF-4693-ADCD-9267393F7D12}" srcOrd="2" destOrd="0" presId="urn:microsoft.com/office/officeart/2018/2/layout/IconCircleList"/>
    <dgm:cxn modelId="{C6AF0EDC-887A-4FE5-83BC-1427D78D8936}" type="presParOf" srcId="{316E56C3-11E9-4557-BB44-BC83BF109382}" destId="{1BDE199E-8023-458E-9496-3C9F5840A284}" srcOrd="3" destOrd="0" presId="urn:microsoft.com/office/officeart/2018/2/layout/IconCircleList"/>
    <dgm:cxn modelId="{E16B3708-1115-41C7-BFA0-A171F3987F0F}" type="presParOf" srcId="{715548BF-D731-440A-A38A-3C38B05BA6DB}" destId="{5652CF45-60E4-4BD9-8955-090097C9B675}" srcOrd="11" destOrd="0" presId="urn:microsoft.com/office/officeart/2018/2/layout/IconCircleList"/>
    <dgm:cxn modelId="{3A5AB66B-EBE5-4277-BD19-71689AAB212D}" type="presParOf" srcId="{715548BF-D731-440A-A38A-3C38B05BA6DB}" destId="{8FBECF65-2493-4C14-9B35-1501FAB7AD46}" srcOrd="12" destOrd="0" presId="urn:microsoft.com/office/officeart/2018/2/layout/IconCircleList"/>
    <dgm:cxn modelId="{13C3F7B5-0CA9-4974-9C79-518069E79EEF}" type="presParOf" srcId="{8FBECF65-2493-4C14-9B35-1501FAB7AD46}" destId="{92598579-833A-4A9F-8DC3-060F6544081F}" srcOrd="0" destOrd="0" presId="urn:microsoft.com/office/officeart/2018/2/layout/IconCircleList"/>
    <dgm:cxn modelId="{926D6AA3-50C3-46D6-BC9E-E7AE952C021A}" type="presParOf" srcId="{8FBECF65-2493-4C14-9B35-1501FAB7AD46}" destId="{22AE0C3B-2B6F-4566-8E0C-49F2FAAF752E}" srcOrd="1" destOrd="0" presId="urn:microsoft.com/office/officeart/2018/2/layout/IconCircleList"/>
    <dgm:cxn modelId="{D88178B0-3F9A-4C7E-A298-B3573F97CD23}" type="presParOf" srcId="{8FBECF65-2493-4C14-9B35-1501FAB7AD46}" destId="{54B5CA13-DB0F-4C98-B8E2-E289C99BCE29}" srcOrd="2" destOrd="0" presId="urn:microsoft.com/office/officeart/2018/2/layout/IconCircleList"/>
    <dgm:cxn modelId="{4549ED1C-BBE4-4BC4-B37A-8FE9CD00BD98}" type="presParOf" srcId="{8FBECF65-2493-4C14-9B35-1501FAB7AD46}" destId="{40774890-156E-44A0-A407-B8DBB7CD367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A151A-882A-4040-B4A9-CE2F83BDC454}">
      <dsp:nvSpPr>
        <dsp:cNvPr id="0" name=""/>
        <dsp:cNvSpPr/>
      </dsp:nvSpPr>
      <dsp:spPr>
        <a:xfrm>
          <a:off x="344932" y="31206"/>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2325D-03AA-4C5F-BB05-3F5A067FD5AB}">
      <dsp:nvSpPr>
        <dsp:cNvPr id="0" name=""/>
        <dsp:cNvSpPr/>
      </dsp:nvSpPr>
      <dsp:spPr>
        <a:xfrm>
          <a:off x="515480" y="201754"/>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E40A2A-0DA3-4E3A-872C-68899DD65161}">
      <dsp:nvSpPr>
        <dsp:cNvPr id="0" name=""/>
        <dsp:cNvSpPr/>
      </dsp:nvSpPr>
      <dsp:spPr>
        <a:xfrm>
          <a:off x="1331094"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We will first retrieve the neighborhoods of Toronto and get the most famous venues in each neighborhood. </a:t>
          </a:r>
          <a:endParaRPr lang="en-US" sz="1100" kern="1200"/>
        </a:p>
      </dsp:txBody>
      <dsp:txXfrm>
        <a:off x="1331094" y="31206"/>
        <a:ext cx="1914313" cy="812133"/>
      </dsp:txXfrm>
    </dsp:sp>
    <dsp:sp modelId="{FF7A1B27-4DBB-4331-A207-70F4C5371DB1}">
      <dsp:nvSpPr>
        <dsp:cNvPr id="0" name=""/>
        <dsp:cNvSpPr/>
      </dsp:nvSpPr>
      <dsp:spPr>
        <a:xfrm>
          <a:off x="3578962" y="31206"/>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17BC1C-8711-4F93-8389-D3A2A90327AD}">
      <dsp:nvSpPr>
        <dsp:cNvPr id="0" name=""/>
        <dsp:cNvSpPr/>
      </dsp:nvSpPr>
      <dsp:spPr>
        <a:xfrm>
          <a:off x="3749510" y="201754"/>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C48413-9B87-45B1-B508-491DE7BB922F}">
      <dsp:nvSpPr>
        <dsp:cNvPr id="0" name=""/>
        <dsp:cNvSpPr/>
      </dsp:nvSpPr>
      <dsp:spPr>
        <a:xfrm>
          <a:off x="4565123"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Then we filter the venues to just restaurants</a:t>
          </a:r>
          <a:endParaRPr lang="en-US" sz="1100" kern="1200"/>
        </a:p>
      </dsp:txBody>
      <dsp:txXfrm>
        <a:off x="4565123" y="31206"/>
        <a:ext cx="1914313" cy="812133"/>
      </dsp:txXfrm>
    </dsp:sp>
    <dsp:sp modelId="{FEB423E2-2876-4636-BCF8-BDB61EB236D0}">
      <dsp:nvSpPr>
        <dsp:cNvPr id="0" name=""/>
        <dsp:cNvSpPr/>
      </dsp:nvSpPr>
      <dsp:spPr>
        <a:xfrm>
          <a:off x="6812992" y="31206"/>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607D3-AE98-4F39-8BB3-9082B46F7740}">
      <dsp:nvSpPr>
        <dsp:cNvPr id="0" name=""/>
        <dsp:cNvSpPr/>
      </dsp:nvSpPr>
      <dsp:spPr>
        <a:xfrm>
          <a:off x="6983540" y="201754"/>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C9D475-B33D-4FE4-89E8-5D801FFDD190}">
      <dsp:nvSpPr>
        <dsp:cNvPr id="0" name=""/>
        <dsp:cNvSpPr/>
      </dsp:nvSpPr>
      <dsp:spPr>
        <a:xfrm>
          <a:off x="7799153"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We group neighborhoods by unsupervised clustering to check if there is any underlying pattern in the distribution of the restaurants. </a:t>
          </a:r>
          <a:endParaRPr lang="en-US" sz="1100" kern="1200"/>
        </a:p>
      </dsp:txBody>
      <dsp:txXfrm>
        <a:off x="7799153" y="31206"/>
        <a:ext cx="1914313" cy="812133"/>
      </dsp:txXfrm>
    </dsp:sp>
    <dsp:sp modelId="{96E45CCC-5334-4A1C-AFD8-28D0C9B0D48A}">
      <dsp:nvSpPr>
        <dsp:cNvPr id="0" name=""/>
        <dsp:cNvSpPr/>
      </dsp:nvSpPr>
      <dsp:spPr>
        <a:xfrm>
          <a:off x="344932" y="1486973"/>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5DE6A-E55F-4F7B-8438-69AA3B2DC7AC}">
      <dsp:nvSpPr>
        <dsp:cNvPr id="0" name=""/>
        <dsp:cNvSpPr/>
      </dsp:nvSpPr>
      <dsp:spPr>
        <a:xfrm>
          <a:off x="515480" y="1657521"/>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BB4912-9A21-4734-9919-64806BC26E54}">
      <dsp:nvSpPr>
        <dsp:cNvPr id="0" name=""/>
        <dsp:cNvSpPr/>
      </dsp:nvSpPr>
      <dsp:spPr>
        <a:xfrm>
          <a:off x="1331094"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We will analyse which are the most famous cuisines in Toronto and where they are located. </a:t>
          </a:r>
          <a:endParaRPr lang="en-US" sz="1100" kern="1200"/>
        </a:p>
      </dsp:txBody>
      <dsp:txXfrm>
        <a:off x="1331094" y="1486973"/>
        <a:ext cx="1914313" cy="812133"/>
      </dsp:txXfrm>
    </dsp:sp>
    <dsp:sp modelId="{8041BB8F-393F-436A-B4F8-B63DE77DAB07}">
      <dsp:nvSpPr>
        <dsp:cNvPr id="0" name=""/>
        <dsp:cNvSpPr/>
      </dsp:nvSpPr>
      <dsp:spPr>
        <a:xfrm>
          <a:off x="3578962" y="1486973"/>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9A1FB-C2C1-445B-861C-74ABBD79D030}">
      <dsp:nvSpPr>
        <dsp:cNvPr id="0" name=""/>
        <dsp:cNvSpPr/>
      </dsp:nvSpPr>
      <dsp:spPr>
        <a:xfrm>
          <a:off x="3749510" y="1657521"/>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50B7D9-FD9D-40D1-898E-4282109DBCA0}">
      <dsp:nvSpPr>
        <dsp:cNvPr id="0" name=""/>
        <dsp:cNvSpPr/>
      </dsp:nvSpPr>
      <dsp:spPr>
        <a:xfrm>
          <a:off x="4565123"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We will analyse the distribution of Indian restaurants across Toronto. </a:t>
          </a:r>
          <a:endParaRPr lang="en-US" sz="1100" kern="1200"/>
        </a:p>
      </dsp:txBody>
      <dsp:txXfrm>
        <a:off x="4565123" y="1486973"/>
        <a:ext cx="1914313" cy="812133"/>
      </dsp:txXfrm>
    </dsp:sp>
    <dsp:sp modelId="{BFC357B2-F016-484F-A0D8-984294BC488D}">
      <dsp:nvSpPr>
        <dsp:cNvPr id="0" name=""/>
        <dsp:cNvSpPr/>
      </dsp:nvSpPr>
      <dsp:spPr>
        <a:xfrm>
          <a:off x="6812992" y="1486973"/>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4A8EC-5692-4E9D-91CD-A4D224BB2559}">
      <dsp:nvSpPr>
        <dsp:cNvPr id="0" name=""/>
        <dsp:cNvSpPr/>
      </dsp:nvSpPr>
      <dsp:spPr>
        <a:xfrm>
          <a:off x="6983540" y="1657521"/>
          <a:ext cx="471037" cy="471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DE199E-8023-458E-9496-3C9F5840A284}">
      <dsp:nvSpPr>
        <dsp:cNvPr id="0" name=""/>
        <dsp:cNvSpPr/>
      </dsp:nvSpPr>
      <dsp:spPr>
        <a:xfrm>
          <a:off x="7799153"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We will analyse the number of famous Indian restaurants all around Toronto. </a:t>
          </a:r>
          <a:endParaRPr lang="en-US" sz="1100" kern="1200"/>
        </a:p>
      </dsp:txBody>
      <dsp:txXfrm>
        <a:off x="7799153" y="1486973"/>
        <a:ext cx="1914313" cy="812133"/>
      </dsp:txXfrm>
    </dsp:sp>
    <dsp:sp modelId="{92598579-833A-4A9F-8DC3-060F6544081F}">
      <dsp:nvSpPr>
        <dsp:cNvPr id="0" name=""/>
        <dsp:cNvSpPr/>
      </dsp:nvSpPr>
      <dsp:spPr>
        <a:xfrm>
          <a:off x="344932" y="2942740"/>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E0C3B-2B6F-4566-8E0C-49F2FAAF752E}">
      <dsp:nvSpPr>
        <dsp:cNvPr id="0" name=""/>
        <dsp:cNvSpPr/>
      </dsp:nvSpPr>
      <dsp:spPr>
        <a:xfrm>
          <a:off x="515480" y="3113288"/>
          <a:ext cx="471037" cy="4710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774890-156E-44A0-A407-B8DBB7CD3677}">
      <dsp:nvSpPr>
        <dsp:cNvPr id="0" name=""/>
        <dsp:cNvSpPr/>
      </dsp:nvSpPr>
      <dsp:spPr>
        <a:xfrm>
          <a:off x="1331094" y="294274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CA" sz="1100" kern="1200"/>
            <a:t>Using this information, we will reach a conclusion on the questions described above.</a:t>
          </a:r>
          <a:endParaRPr lang="en-US" sz="1100" kern="1200"/>
        </a:p>
      </dsp:txBody>
      <dsp:txXfrm>
        <a:off x="1331094" y="2942740"/>
        <a:ext cx="1914313" cy="81213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Battle of the neighborhoods: Restaurants in Toronto</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Ajaykumar Mudaliar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D7FC1FF-0541-44CF-9087-EE76046A558D}"/>
              </a:ext>
            </a:extLst>
          </p:cNvPr>
          <p:cNvPicPr/>
          <p:nvPr/>
        </p:nvPicPr>
        <p:blipFill rotWithShape="1">
          <a:blip r:embed="rId2"/>
          <a:srcRect t="5138" b="27391"/>
          <a:stretch/>
        </p:blipFill>
        <p:spPr>
          <a:xfrm>
            <a:off x="-32" y="10"/>
            <a:ext cx="12192031" cy="4915066"/>
          </a:xfrm>
          <a:prstGeom prst="rect">
            <a:avLst/>
          </a:prstGeom>
        </p:spPr>
      </p:pic>
      <p:sp>
        <p:nvSpPr>
          <p:cNvPr id="13" name="Rectangle 12">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C6DACB-61EF-4630-BDA9-FCED64823981}"/>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2600">
                <a:solidFill>
                  <a:srgbClr val="FFFFFF"/>
                </a:solidFill>
              </a:rPr>
              <a:t>Clustering the data using unsupervised learning: K Means model</a:t>
            </a:r>
          </a:p>
        </p:txBody>
      </p:sp>
      <p:cxnSp>
        <p:nvCxnSpPr>
          <p:cNvPr id="15" name="Straight Connector 1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89629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82E32-FAC9-4A78-B145-7748A4688653}"/>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4200">
                <a:solidFill>
                  <a:schemeClr val="tx1">
                    <a:lumMod val="85000"/>
                    <a:lumOff val="15000"/>
                  </a:schemeClr>
                </a:solidFill>
              </a:rPr>
              <a:t>Count of neighborhoods in each cluster</a:t>
            </a:r>
          </a:p>
        </p:txBody>
      </p:sp>
      <p:pic>
        <p:nvPicPr>
          <p:cNvPr id="4" name="Picture 3">
            <a:extLst>
              <a:ext uri="{FF2B5EF4-FFF2-40B4-BE49-F238E27FC236}">
                <a16:creationId xmlns:a16="http://schemas.microsoft.com/office/drawing/2014/main" id="{4BF2666A-A14D-4FB8-83F5-F7C3892B77AD}"/>
              </a:ext>
            </a:extLst>
          </p:cNvPr>
          <p:cNvPicPr/>
          <p:nvPr/>
        </p:nvPicPr>
        <p:blipFill rotWithShape="1">
          <a:blip r:embed="rId2"/>
          <a:srcRect r="64"/>
          <a:stretch/>
        </p:blipFill>
        <p:spPr>
          <a:xfrm>
            <a:off x="635459" y="640080"/>
            <a:ext cx="5414823" cy="3602736"/>
          </a:xfrm>
          <a:prstGeom prst="rect">
            <a:avLst/>
          </a:prstGeom>
        </p:spPr>
      </p:pic>
      <p:pic>
        <p:nvPicPr>
          <p:cNvPr id="5" name="Picture 4">
            <a:extLst>
              <a:ext uri="{FF2B5EF4-FFF2-40B4-BE49-F238E27FC236}">
                <a16:creationId xmlns:a16="http://schemas.microsoft.com/office/drawing/2014/main" id="{0C867C7A-DD1E-43D2-9BF9-E0441DD3C9FB}"/>
              </a:ext>
            </a:extLst>
          </p:cNvPr>
          <p:cNvPicPr/>
          <p:nvPr/>
        </p:nvPicPr>
        <p:blipFill rotWithShape="1">
          <a:blip r:embed="rId3"/>
          <a:srcRect l="1052" r="18892"/>
          <a:stretch/>
        </p:blipFill>
        <p:spPr>
          <a:xfrm>
            <a:off x="6141719" y="640079"/>
            <a:ext cx="5417380" cy="3602736"/>
          </a:xfrm>
          <a:prstGeom prst="rect">
            <a:avLst/>
          </a:prstGeom>
        </p:spPr>
      </p:pic>
      <p:cxnSp>
        <p:nvCxnSpPr>
          <p:cNvPr id="22"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4876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83411-F361-4902-AF1B-F2354FBB466D}"/>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3400">
                <a:solidFill>
                  <a:schemeClr val="tx1">
                    <a:lumMod val="85000"/>
                    <a:lumOff val="15000"/>
                  </a:schemeClr>
                </a:solidFill>
              </a:rPr>
              <a:t>Similarity in famous neighborhoods</a:t>
            </a:r>
          </a:p>
        </p:txBody>
      </p:sp>
      <p:pic>
        <p:nvPicPr>
          <p:cNvPr id="4" name="Picture 3">
            <a:extLst>
              <a:ext uri="{FF2B5EF4-FFF2-40B4-BE49-F238E27FC236}">
                <a16:creationId xmlns:a16="http://schemas.microsoft.com/office/drawing/2014/main" id="{51D865D7-4BD6-4CF4-8EBA-D99153FA61FE}"/>
              </a:ext>
            </a:extLst>
          </p:cNvPr>
          <p:cNvPicPr>
            <a:picLocks noChangeAspect="1"/>
          </p:cNvPicPr>
          <p:nvPr/>
        </p:nvPicPr>
        <p:blipFill>
          <a:blip r:embed="rId2"/>
          <a:stretch>
            <a:fillRect/>
          </a:stretch>
        </p:blipFill>
        <p:spPr>
          <a:xfrm>
            <a:off x="941101" y="640081"/>
            <a:ext cx="6298013" cy="5054156"/>
          </a:xfrm>
          <a:prstGeom prst="rect">
            <a:avLst/>
          </a:prstGeom>
        </p:spPr>
      </p:pic>
      <p:cxnSp>
        <p:nvCxnSpPr>
          <p:cNvPr id="22"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76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14BAE-58C9-4493-B9C5-EFBD0D5B4470}"/>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3800">
                <a:solidFill>
                  <a:schemeClr val="tx1">
                    <a:lumMod val="85000"/>
                    <a:lumOff val="15000"/>
                  </a:schemeClr>
                </a:solidFill>
              </a:rPr>
              <a:t>Distribution of famous restaurants according to their cuisines:</a:t>
            </a:r>
          </a:p>
        </p:txBody>
      </p:sp>
      <p:pic>
        <p:nvPicPr>
          <p:cNvPr id="4" name="Picture 3">
            <a:extLst>
              <a:ext uri="{FF2B5EF4-FFF2-40B4-BE49-F238E27FC236}">
                <a16:creationId xmlns:a16="http://schemas.microsoft.com/office/drawing/2014/main" id="{E80EAE71-9448-4B1C-9CC4-C787C66FB948}"/>
              </a:ext>
            </a:extLst>
          </p:cNvPr>
          <p:cNvPicPr/>
          <p:nvPr/>
        </p:nvPicPr>
        <p:blipFill>
          <a:blip r:embed="rId2"/>
          <a:stretch>
            <a:fillRect/>
          </a:stretch>
        </p:blipFill>
        <p:spPr>
          <a:xfrm>
            <a:off x="633999" y="1231738"/>
            <a:ext cx="6912217" cy="3870841"/>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70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81A552-A6F8-4E8A-B443-A39BFBE3C0AD}"/>
              </a:ext>
            </a:extLst>
          </p:cNvPr>
          <p:cNvSpPr>
            <a:spLocks noGrp="1"/>
          </p:cNvSpPr>
          <p:nvPr>
            <p:ph idx="1"/>
          </p:nvPr>
        </p:nvSpPr>
        <p:spPr>
          <a:xfrm>
            <a:off x="4363786" y="621697"/>
            <a:ext cx="6791894" cy="5147973"/>
          </a:xfrm>
        </p:spPr>
        <p:txBody>
          <a:bodyPr anchor="ctr">
            <a:normAutofit/>
          </a:bodyPr>
          <a:lstStyle/>
          <a:p>
            <a:r>
              <a:rPr lang="en-CA" i="1" dirty="0"/>
              <a:t>From this we can say that Indian food does not seem to be famous in most of the area having very low number of well-known famous restaurant. Lets future analyse this fact -&gt; </a:t>
            </a:r>
          </a:p>
          <a:p>
            <a:r>
              <a:rPr lang="en-CA" dirty="0"/>
              <a:t>A lot of Unlabeled restaurants, Japanese, Italian, Sushi and fast food chains seem to exist with only 10 popular Indian Restaurants</a:t>
            </a:r>
          </a:p>
          <a:p>
            <a:r>
              <a:rPr lang="en-CA" dirty="0"/>
              <a:t>Looking at the rank (according to number of popular restaurants) of Indian restaurants: </a:t>
            </a:r>
          </a:p>
          <a:p>
            <a:r>
              <a:rPr lang="en-CA" dirty="0"/>
              <a:t>Rank 18/37, Indian restaurant are not so popular in Toronto.</a:t>
            </a:r>
          </a:p>
          <a:p>
            <a:endParaRPr lang="en-CA" dirty="0"/>
          </a:p>
          <a:p>
            <a:endParaRPr lang="en-CA" dirty="0"/>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9941DF0C-EC35-4C20-9BCE-DFD76CD40FE6}"/>
              </a:ext>
            </a:extLst>
          </p:cNvPr>
          <p:cNvPicPr/>
          <p:nvPr/>
        </p:nvPicPr>
        <p:blipFill>
          <a:blip r:embed="rId2"/>
          <a:stretch>
            <a:fillRect/>
          </a:stretch>
        </p:blipFill>
        <p:spPr>
          <a:xfrm>
            <a:off x="904869" y="2808853"/>
            <a:ext cx="2100863" cy="573543"/>
          </a:xfrm>
          <a:prstGeom prst="rect">
            <a:avLst/>
          </a:prstGeom>
        </p:spPr>
      </p:pic>
    </p:spTree>
    <p:extLst>
      <p:ext uri="{BB962C8B-B14F-4D97-AF65-F5344CB8AC3E}">
        <p14:creationId xmlns:p14="http://schemas.microsoft.com/office/powerpoint/2010/main" val="364244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24E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C776791-D1FD-4B94-A9BC-D3CE486AD9C9}"/>
              </a:ext>
            </a:extLst>
          </p:cNvPr>
          <p:cNvSpPr>
            <a:spLocks noGrp="1"/>
          </p:cNvSpPr>
          <p:nvPr>
            <p:ph type="title"/>
          </p:nvPr>
        </p:nvSpPr>
        <p:spPr>
          <a:xfrm>
            <a:off x="492370" y="516836"/>
            <a:ext cx="3084844" cy="1961086"/>
          </a:xfrm>
        </p:spPr>
        <p:txBody>
          <a:bodyPr>
            <a:normAutofit/>
          </a:bodyPr>
          <a:lstStyle/>
          <a:p>
            <a:r>
              <a:rPr lang="en-CA" sz="2500">
                <a:solidFill>
                  <a:srgbClr val="FFFFFF"/>
                </a:solidFill>
              </a:rPr>
              <a:t>Analysing in which clusters Indian restaurants are famous in: </a:t>
            </a: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52C9DB-C3C2-42B1-BD4F-5D198ADAA930}"/>
              </a:ext>
            </a:extLst>
          </p:cNvPr>
          <p:cNvSpPr>
            <a:spLocks noGrp="1"/>
          </p:cNvSpPr>
          <p:nvPr>
            <p:ph idx="1"/>
          </p:nvPr>
        </p:nvSpPr>
        <p:spPr>
          <a:xfrm>
            <a:off x="571752" y="2799654"/>
            <a:ext cx="3005462" cy="3189665"/>
          </a:xfrm>
        </p:spPr>
        <p:txBody>
          <a:bodyPr>
            <a:normAutofit/>
          </a:bodyPr>
          <a:lstStyle/>
          <a:p>
            <a:r>
              <a:rPr lang="en-CA" sz="1800" dirty="0">
                <a:solidFill>
                  <a:srgbClr val="FFFFFF"/>
                </a:solidFill>
              </a:rPr>
              <a:t>Most of the famous Indian restaurants lie in cluster 4,6 and 7.</a:t>
            </a:r>
          </a:p>
          <a:p>
            <a:r>
              <a:rPr lang="en-CA" sz="1800" dirty="0">
                <a:solidFill>
                  <a:srgbClr val="FFFFFF"/>
                </a:solidFill>
              </a:rPr>
              <a:t>Visualizing this information we see that they are well distributed across Toronto.</a:t>
            </a:r>
          </a:p>
          <a:p>
            <a:pPr marL="0" indent="0">
              <a:buNone/>
            </a:pPr>
            <a:endParaRPr lang="en-CA" sz="1800" dirty="0">
              <a:solidFill>
                <a:srgbClr val="FFFFFF"/>
              </a:solidFill>
            </a:endParaRPr>
          </a:p>
        </p:txBody>
      </p:sp>
      <p:pic>
        <p:nvPicPr>
          <p:cNvPr id="4" name="Picture 3">
            <a:extLst>
              <a:ext uri="{FF2B5EF4-FFF2-40B4-BE49-F238E27FC236}">
                <a16:creationId xmlns:a16="http://schemas.microsoft.com/office/drawing/2014/main" id="{9BAFC5F2-3FFD-4F7A-A838-EF1C374A8E23}"/>
              </a:ext>
            </a:extLst>
          </p:cNvPr>
          <p:cNvPicPr/>
          <p:nvPr/>
        </p:nvPicPr>
        <p:blipFill>
          <a:blip r:embed="rId2"/>
          <a:stretch>
            <a:fillRect/>
          </a:stretch>
        </p:blipFill>
        <p:spPr>
          <a:xfrm>
            <a:off x="4742017" y="1381078"/>
            <a:ext cx="6798082" cy="4095843"/>
          </a:xfrm>
          <a:prstGeom prst="rect">
            <a:avLst/>
          </a:prstGeom>
        </p:spPr>
      </p:pic>
    </p:spTree>
    <p:extLst>
      <p:ext uri="{BB962C8B-B14F-4D97-AF65-F5344CB8AC3E}">
        <p14:creationId xmlns:p14="http://schemas.microsoft.com/office/powerpoint/2010/main" val="75513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FE97496-8FA4-4E4E-B3CA-18F45FED7D61}"/>
              </a:ext>
            </a:extLst>
          </p:cNvPr>
          <p:cNvSpPr>
            <a:spLocks noGrp="1"/>
          </p:cNvSpPr>
          <p:nvPr>
            <p:ph type="title"/>
          </p:nvPr>
        </p:nvSpPr>
        <p:spPr>
          <a:xfrm>
            <a:off x="643467" y="516835"/>
            <a:ext cx="3448259" cy="1666501"/>
          </a:xfrm>
        </p:spPr>
        <p:txBody>
          <a:bodyPr>
            <a:normAutofit/>
          </a:bodyPr>
          <a:lstStyle/>
          <a:p>
            <a:r>
              <a:rPr lang="en-CA" sz="2200">
                <a:solidFill>
                  <a:srgbClr val="FFFFFF"/>
                </a:solidFill>
              </a:rPr>
              <a:t>Visualizing exact neighborhoods where the Indian restaurants are famous: </a:t>
            </a: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E31637-F0DD-46CC-8773-0DCD95180AD2}"/>
              </a:ext>
            </a:extLst>
          </p:cNvPr>
          <p:cNvSpPr>
            <a:spLocks noGrp="1"/>
          </p:cNvSpPr>
          <p:nvPr>
            <p:ph idx="1"/>
          </p:nvPr>
        </p:nvSpPr>
        <p:spPr>
          <a:xfrm>
            <a:off x="643467" y="2546224"/>
            <a:ext cx="3448259" cy="3342747"/>
          </a:xfrm>
        </p:spPr>
        <p:txBody>
          <a:bodyPr>
            <a:normAutofit/>
          </a:bodyPr>
          <a:lstStyle/>
          <a:p>
            <a:r>
              <a:rPr lang="en-CA" sz="1800">
                <a:solidFill>
                  <a:srgbClr val="FFFFFF"/>
                </a:solidFill>
              </a:rPr>
              <a:t>They seem to be around Downtown Toronto, which are commercial area. We can assume their fame is due to the large amount of people in these areas which are business focusced. Business here might be good but also expensive. </a:t>
            </a:r>
          </a:p>
        </p:txBody>
      </p:sp>
      <p:pic>
        <p:nvPicPr>
          <p:cNvPr id="4" name="Picture 3">
            <a:extLst>
              <a:ext uri="{FF2B5EF4-FFF2-40B4-BE49-F238E27FC236}">
                <a16:creationId xmlns:a16="http://schemas.microsoft.com/office/drawing/2014/main" id="{23F11FDE-FCB8-4C56-B5A7-06FC73618069}"/>
              </a:ext>
            </a:extLst>
          </p:cNvPr>
          <p:cNvPicPr/>
          <p:nvPr/>
        </p:nvPicPr>
        <p:blipFill rotWithShape="1">
          <a:blip r:embed="rId2"/>
          <a:srcRect l="10039" r="24290" b="2"/>
          <a:stretch/>
        </p:blipFill>
        <p:spPr>
          <a:xfrm>
            <a:off x="4654296" y="10"/>
            <a:ext cx="7537703" cy="6857990"/>
          </a:xfrm>
          <a:prstGeom prst="rect">
            <a:avLst/>
          </a:prstGeom>
        </p:spPr>
      </p:pic>
    </p:spTree>
    <p:extLst>
      <p:ext uri="{BB962C8B-B14F-4D97-AF65-F5344CB8AC3E}">
        <p14:creationId xmlns:p14="http://schemas.microsoft.com/office/powerpoint/2010/main" val="389311113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223152-1CDE-46D2-9994-1C7803D42049}"/>
              </a:ext>
            </a:extLst>
          </p:cNvPr>
          <p:cNvSpPr>
            <a:spLocks noGrp="1"/>
          </p:cNvSpPr>
          <p:nvPr>
            <p:ph type="title"/>
          </p:nvPr>
        </p:nvSpPr>
        <p:spPr>
          <a:xfrm>
            <a:off x="492369" y="605896"/>
            <a:ext cx="3642309" cy="5646208"/>
          </a:xfrm>
        </p:spPr>
        <p:txBody>
          <a:bodyPr anchor="ctr">
            <a:normAutofit/>
          </a:bodyPr>
          <a:lstStyle/>
          <a:p>
            <a:r>
              <a:rPr lang="en-CA" sz="4400">
                <a:solidFill>
                  <a:srgbClr val="FFFFFF"/>
                </a:solidFill>
              </a:rPr>
              <a:t>Conclusion</a:t>
            </a:r>
          </a:p>
        </p:txBody>
      </p:sp>
      <p:sp>
        <p:nvSpPr>
          <p:cNvPr id="3" name="Content Placeholder 2">
            <a:extLst>
              <a:ext uri="{FF2B5EF4-FFF2-40B4-BE49-F238E27FC236}">
                <a16:creationId xmlns:a16="http://schemas.microsoft.com/office/drawing/2014/main" id="{660EACCB-0555-4AAA-80B6-7266A2B8F6C6}"/>
              </a:ext>
            </a:extLst>
          </p:cNvPr>
          <p:cNvSpPr>
            <a:spLocks noGrp="1"/>
          </p:cNvSpPr>
          <p:nvPr>
            <p:ph idx="1"/>
          </p:nvPr>
        </p:nvSpPr>
        <p:spPr>
          <a:xfrm>
            <a:off x="5431983" y="396346"/>
            <a:ext cx="5923721" cy="5646208"/>
          </a:xfrm>
        </p:spPr>
        <p:txBody>
          <a:bodyPr anchor="ctr">
            <a:normAutofit fontScale="92500" lnSpcReduction="20000"/>
          </a:bodyPr>
          <a:lstStyle/>
          <a:p>
            <a:pPr>
              <a:buFont typeface="Wingdings" panose="05000000000000000000" pitchFamily="2" charset="2"/>
              <a:buChar char="Ø"/>
            </a:pPr>
            <a:r>
              <a:rPr lang="en-CA" dirty="0"/>
              <a:t> The distribution of the cluster containing famous Indian restaurants is un-even, i.e. they are located across Toronto. The specific restaurants lie close to downtown Toronto.</a:t>
            </a:r>
          </a:p>
          <a:p>
            <a:pPr>
              <a:buFont typeface="Wingdings" panose="05000000000000000000" pitchFamily="2" charset="2"/>
              <a:buChar char="Ø"/>
            </a:pPr>
            <a:r>
              <a:rPr lang="en-CA" dirty="0"/>
              <a:t> However, they fall at the 18</a:t>
            </a:r>
            <a:r>
              <a:rPr lang="en-CA" baseline="30000" dirty="0"/>
              <a:t>th</a:t>
            </a:r>
            <a:r>
              <a:rPr lang="en-CA" dirty="0"/>
              <a:t> rank for famous cuisines in Toronto and there are only 10 famous Indian restaurants in Toronto. </a:t>
            </a:r>
          </a:p>
          <a:p>
            <a:pPr>
              <a:buFont typeface="Wingdings" panose="05000000000000000000" pitchFamily="2" charset="2"/>
              <a:buChar char="Ø"/>
            </a:pPr>
            <a:r>
              <a:rPr lang="en-CA" dirty="0"/>
              <a:t> Based on this, we can say that the location will not have a big impact on the profits of the new restaurant apart from the fact that a commercial area like downtown Toronto will attract more crowd and is more likely to become famous. </a:t>
            </a:r>
          </a:p>
          <a:p>
            <a:pPr>
              <a:buFont typeface="Wingdings" panose="05000000000000000000" pitchFamily="2" charset="2"/>
              <a:buChar char="Ø"/>
            </a:pPr>
            <a:r>
              <a:rPr lang="en-CA" dirty="0"/>
              <a:t> So, we can conclude that if the chef is confident in his ability to impress people with his food, business in crowded areas like near a shopping center will flourish as there are not many well renowned Indian restaurants, however this choice will be risky.</a:t>
            </a:r>
          </a:p>
          <a:p>
            <a:pPr>
              <a:buFont typeface="Wingdings" panose="05000000000000000000" pitchFamily="2" charset="2"/>
              <a:buChar char="Ø"/>
            </a:pPr>
            <a:r>
              <a:rPr lang="en-CA" dirty="0"/>
              <a:t> A safer option is to open an Italian or Vietnamese restaurant if the chef can prepare this cuisine as these restaurants are very popular all-around Toronto. </a:t>
            </a:r>
          </a:p>
        </p:txBody>
      </p:sp>
      <p:sp>
        <p:nvSpPr>
          <p:cNvPr id="12"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629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814E0-C8DC-4A9A-99F4-31A4CFAFA3F4}"/>
              </a:ext>
            </a:extLst>
          </p:cNvPr>
          <p:cNvSpPr>
            <a:spLocks noGrp="1"/>
          </p:cNvSpPr>
          <p:nvPr>
            <p:ph type="title"/>
          </p:nvPr>
        </p:nvSpPr>
        <p:spPr>
          <a:xfrm>
            <a:off x="858749" y="963997"/>
            <a:ext cx="3787457" cy="4938361"/>
          </a:xfrm>
        </p:spPr>
        <p:txBody>
          <a:bodyPr anchor="ctr">
            <a:normAutofit/>
          </a:bodyPr>
          <a:lstStyle/>
          <a:p>
            <a:pPr algn="r"/>
            <a:r>
              <a:rPr lang="en-CA" dirty="0"/>
              <a:t>Future work:</a:t>
            </a:r>
            <a:endParaRPr lang="en-CA"/>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C4848F-95A9-44BB-8C14-492AC8783406}"/>
              </a:ext>
            </a:extLst>
          </p:cNvPr>
          <p:cNvSpPr>
            <a:spLocks noGrp="1"/>
          </p:cNvSpPr>
          <p:nvPr>
            <p:ph idx="1"/>
          </p:nvPr>
        </p:nvSpPr>
        <p:spPr>
          <a:xfrm>
            <a:off x="5301798" y="963507"/>
            <a:ext cx="5968181" cy="4938851"/>
          </a:xfrm>
        </p:spPr>
        <p:txBody>
          <a:bodyPr anchor="ctr">
            <a:normAutofit/>
          </a:bodyPr>
          <a:lstStyle/>
          <a:p>
            <a:r>
              <a:rPr lang="en-CA" dirty="0"/>
              <a:t>After deciding which option, the individual will make, more research on what people prefer in each cuisine will be conducted to refine the menu that will be served in the restaurant. Using the feedback and menus of famous restaurants from Foursquare we can retrieve what are the most liked dishes in the famous restaurant and align our menu to the same.</a:t>
            </a:r>
          </a:p>
          <a:p>
            <a:endParaRPr lang="en-CA" dirty="0"/>
          </a:p>
        </p:txBody>
      </p:sp>
    </p:spTree>
    <p:extLst>
      <p:ext uri="{BB962C8B-B14F-4D97-AF65-F5344CB8AC3E}">
        <p14:creationId xmlns:p14="http://schemas.microsoft.com/office/powerpoint/2010/main" val="179687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9F720-D9A2-47D9-A8B1-7180483EB386}"/>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a:solidFill>
                  <a:srgbClr val="FFFFFF"/>
                </a:solidFill>
              </a:rPr>
              <a:t>The END</a:t>
            </a:r>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934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03DBB-9389-4564-9B4F-648CF16F0342}"/>
              </a:ext>
            </a:extLst>
          </p:cNvPr>
          <p:cNvSpPr>
            <a:spLocks noGrp="1"/>
          </p:cNvSpPr>
          <p:nvPr>
            <p:ph type="title"/>
          </p:nvPr>
        </p:nvSpPr>
        <p:spPr>
          <a:xfrm>
            <a:off x="949047" y="643466"/>
            <a:ext cx="2771273" cy="5470463"/>
          </a:xfrm>
        </p:spPr>
        <p:txBody>
          <a:bodyPr anchor="ctr">
            <a:normAutofit/>
          </a:bodyPr>
          <a:lstStyle/>
          <a:p>
            <a:r>
              <a:rPr lang="en-CA" sz="3600" b="1"/>
              <a:t>Business Problem</a:t>
            </a:r>
            <a:br>
              <a:rPr lang="en-CA" sz="3600" b="1"/>
            </a:br>
            <a:endParaRPr lang="en-CA" sz="360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2A5037-FBB7-450A-81A7-5AE8277043DD}"/>
              </a:ext>
            </a:extLst>
          </p:cNvPr>
          <p:cNvSpPr>
            <a:spLocks noGrp="1"/>
          </p:cNvSpPr>
          <p:nvPr>
            <p:ph idx="1"/>
          </p:nvPr>
        </p:nvSpPr>
        <p:spPr>
          <a:xfrm>
            <a:off x="4428565" y="643466"/>
            <a:ext cx="6818427" cy="5470462"/>
          </a:xfrm>
        </p:spPr>
        <p:txBody>
          <a:bodyPr anchor="ctr">
            <a:normAutofit/>
          </a:bodyPr>
          <a:lstStyle/>
          <a:p>
            <a:r>
              <a:rPr lang="en-CA"/>
              <a:t>We are looking to open a restaurant in Toronto, the goal is to maximize business profits. The Chef is a keen Indian Chef but is also capable of cooking other cuisines. </a:t>
            </a:r>
          </a:p>
          <a:p>
            <a:r>
              <a:rPr lang="en-CA"/>
              <a:t>Using Data Analysis, we will try to find the answers to the following questions: </a:t>
            </a:r>
          </a:p>
          <a:p>
            <a:pPr>
              <a:buFont typeface="Wingdings" panose="05000000000000000000" pitchFamily="2" charset="2"/>
              <a:buChar char="Ø"/>
            </a:pPr>
            <a:r>
              <a:rPr lang="en-CA"/>
              <a:t> When neighborhoods are the best to open an Indian restaurant? </a:t>
            </a:r>
          </a:p>
          <a:p>
            <a:pPr>
              <a:buFont typeface="Wingdings" panose="05000000000000000000" pitchFamily="2" charset="2"/>
              <a:buChar char="Ø"/>
            </a:pPr>
            <a:r>
              <a:rPr lang="en-CA"/>
              <a:t> Is opening an Indian the best option in Toronto? </a:t>
            </a:r>
          </a:p>
          <a:p>
            <a:pPr>
              <a:buFont typeface="Wingdings" panose="05000000000000000000" pitchFamily="2" charset="2"/>
              <a:buChar char="Ø"/>
            </a:pPr>
            <a:r>
              <a:rPr lang="en-CA"/>
              <a:t> If not, Indian which other cuisines are famous and bound to earn a better profit? </a:t>
            </a:r>
          </a:p>
          <a:p>
            <a:pPr>
              <a:buFont typeface="Wingdings" panose="05000000000000000000" pitchFamily="2" charset="2"/>
              <a:buChar char="Ø"/>
            </a:pPr>
            <a:r>
              <a:rPr lang="en-CA"/>
              <a:t> Are Restaurants famous in a concentrated neighborhood or are they distributed? </a:t>
            </a:r>
          </a:p>
          <a:p>
            <a:endParaRPr lang="en-CA"/>
          </a:p>
        </p:txBody>
      </p:sp>
    </p:spTree>
    <p:extLst>
      <p:ext uri="{BB962C8B-B14F-4D97-AF65-F5344CB8AC3E}">
        <p14:creationId xmlns:p14="http://schemas.microsoft.com/office/powerpoint/2010/main" val="38054545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4AE34-E088-4E36-B742-AF00BFDC38DB}"/>
              </a:ext>
            </a:extLst>
          </p:cNvPr>
          <p:cNvSpPr>
            <a:spLocks noGrp="1"/>
          </p:cNvSpPr>
          <p:nvPr>
            <p:ph type="title"/>
          </p:nvPr>
        </p:nvSpPr>
        <p:spPr>
          <a:xfrm>
            <a:off x="1097280" y="286603"/>
            <a:ext cx="10058400" cy="1450757"/>
          </a:xfrm>
        </p:spPr>
        <p:txBody>
          <a:bodyPr>
            <a:normAutofit/>
          </a:bodyPr>
          <a:lstStyle/>
          <a:p>
            <a:r>
              <a:rPr lang="en-CA" dirty="0"/>
              <a:t>Approach</a:t>
            </a:r>
          </a:p>
        </p:txBody>
      </p:sp>
      <p:cxnSp>
        <p:nvCxnSpPr>
          <p:cNvPr id="17" name="Straight Connector 11">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3">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9" name="Content Placeholder 2">
            <a:extLst>
              <a:ext uri="{FF2B5EF4-FFF2-40B4-BE49-F238E27FC236}">
                <a16:creationId xmlns:a16="http://schemas.microsoft.com/office/drawing/2014/main" id="{DC79FA09-7BFC-4436-A00B-4C52B6A37281}"/>
              </a:ext>
            </a:extLst>
          </p:cNvPr>
          <p:cNvGraphicFramePr>
            <a:graphicFrameLocks noGrp="1"/>
          </p:cNvGraphicFramePr>
          <p:nvPr>
            <p:ph idx="1"/>
            <p:extLst>
              <p:ext uri="{D42A27DB-BD31-4B8C-83A1-F6EECF244321}">
                <p14:modId xmlns:p14="http://schemas.microsoft.com/office/powerpoint/2010/main" val="267730380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9364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4CCE1-EF10-4FF7-88FC-8D2C9A055919}"/>
              </a:ext>
            </a:extLst>
          </p:cNvPr>
          <p:cNvSpPr>
            <a:spLocks noGrp="1"/>
          </p:cNvSpPr>
          <p:nvPr>
            <p:ph type="title"/>
          </p:nvPr>
        </p:nvSpPr>
        <p:spPr>
          <a:xfrm>
            <a:off x="642257" y="634946"/>
            <a:ext cx="5453741" cy="1450757"/>
          </a:xfrm>
        </p:spPr>
        <p:txBody>
          <a:bodyPr>
            <a:normAutofit/>
          </a:bodyPr>
          <a:lstStyle/>
          <a:p>
            <a:r>
              <a:rPr lang="en-CA" dirty="0"/>
              <a:t>Data-sources:</a:t>
            </a:r>
          </a:p>
        </p:txBody>
      </p:sp>
      <p:cxnSp>
        <p:nvCxnSpPr>
          <p:cNvPr id="79" name="Straight Connector 78">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553" y="2267421"/>
            <a:ext cx="4846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58" name="Content Placeholder 2057">
            <a:extLst>
              <a:ext uri="{FF2B5EF4-FFF2-40B4-BE49-F238E27FC236}">
                <a16:creationId xmlns:a16="http://schemas.microsoft.com/office/drawing/2014/main" id="{D8A25FF8-5AAA-4AD2-9253-CFB43FEF523B}"/>
              </a:ext>
            </a:extLst>
          </p:cNvPr>
          <p:cNvSpPr>
            <a:spLocks noGrp="1"/>
          </p:cNvSpPr>
          <p:nvPr>
            <p:ph idx="1"/>
          </p:nvPr>
        </p:nvSpPr>
        <p:spPr>
          <a:xfrm>
            <a:off x="642257" y="2407436"/>
            <a:ext cx="5453739" cy="3461658"/>
          </a:xfrm>
        </p:spPr>
        <p:txBody>
          <a:bodyPr>
            <a:normAutofit/>
          </a:bodyPr>
          <a:lstStyle/>
          <a:p>
            <a:pPr>
              <a:buFont typeface="Wingdings" panose="05000000000000000000" pitchFamily="2" charset="2"/>
              <a:buChar char="Ø"/>
            </a:pPr>
            <a:r>
              <a:rPr lang="en-CA" sz="1600" dirty="0"/>
              <a:t>Wikipedia to retrieve the postcodes of neighborhoods in Toronto, link = </a:t>
            </a:r>
            <a:r>
              <a:rPr lang="en-CA" sz="1600" dirty="0">
                <a:hlinkClick r:id="rId2"/>
              </a:rPr>
              <a:t>https://en.wikipedia.org/wiki/List_of_postal_codes_of_Canada:_M</a:t>
            </a:r>
            <a:endParaRPr lang="en-US" sz="1600" dirty="0"/>
          </a:p>
          <a:p>
            <a:pPr>
              <a:buFont typeface="Wingdings" panose="05000000000000000000" pitchFamily="2" charset="2"/>
              <a:buChar char="Ø"/>
            </a:pPr>
            <a:r>
              <a:rPr lang="en-US" sz="1600" dirty="0"/>
              <a:t>Geo-</a:t>
            </a:r>
            <a:r>
              <a:rPr lang="en-US" sz="1600" dirty="0" err="1"/>
              <a:t>py</a:t>
            </a:r>
            <a:r>
              <a:rPr lang="en-US" sz="1600" dirty="0"/>
              <a:t> for latitude and longitude of different postcodes in Toronto.</a:t>
            </a:r>
          </a:p>
          <a:p>
            <a:pPr>
              <a:buFont typeface="Wingdings" panose="05000000000000000000" pitchFamily="2" charset="2"/>
              <a:buChar char="Ø"/>
            </a:pPr>
            <a:r>
              <a:rPr lang="en-CA" sz="1600" dirty="0"/>
              <a:t>We will use Foursquare to retrieve reviews and popular venues in Toronto. </a:t>
            </a:r>
          </a:p>
          <a:p>
            <a:endParaRPr lang="en-CA" dirty="0"/>
          </a:p>
        </p:txBody>
      </p:sp>
      <p:pic>
        <p:nvPicPr>
          <p:cNvPr id="2054" name="Picture 6" descr="Welcome to GeoPy's documentation! — GeoPy 1.21.0 documentation">
            <a:extLst>
              <a:ext uri="{FF2B5EF4-FFF2-40B4-BE49-F238E27FC236}">
                <a16:creationId xmlns:a16="http://schemas.microsoft.com/office/drawing/2014/main" id="{5E8C7330-0B93-4147-825A-65B09A339F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8255" y="689528"/>
            <a:ext cx="4819748" cy="24098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CE3342D-52F1-4312-B025-49FD363259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0464" y="3428999"/>
            <a:ext cx="2064585" cy="25254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ursquare png 2 » PNG Image">
            <a:extLst>
              <a:ext uri="{FF2B5EF4-FFF2-40B4-BE49-F238E27FC236}">
                <a16:creationId xmlns:a16="http://schemas.microsoft.com/office/drawing/2014/main" id="{F72CA1BC-B593-4453-A563-105D0C90B5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18926" y="3405159"/>
            <a:ext cx="1829144" cy="254932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364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625ED4-C2C9-407F-A20B-9287B7F9010E}"/>
              </a:ext>
            </a:extLst>
          </p:cNvPr>
          <p:cNvSpPr>
            <a:spLocks noGrp="1"/>
          </p:cNvSpPr>
          <p:nvPr>
            <p:ph type="title"/>
          </p:nvPr>
        </p:nvSpPr>
        <p:spPr>
          <a:xfrm>
            <a:off x="492369" y="605896"/>
            <a:ext cx="3642309" cy="5646208"/>
          </a:xfrm>
        </p:spPr>
        <p:txBody>
          <a:bodyPr anchor="ctr">
            <a:normAutofit/>
          </a:bodyPr>
          <a:lstStyle/>
          <a:p>
            <a:r>
              <a:rPr lang="en-CA" sz="4400">
                <a:solidFill>
                  <a:srgbClr val="FFFFFF"/>
                </a:solidFill>
              </a:rPr>
              <a:t>Data acquisition and pre-processing</a:t>
            </a:r>
          </a:p>
        </p:txBody>
      </p:sp>
      <p:sp>
        <p:nvSpPr>
          <p:cNvPr id="17" name="Content Placeholder 2">
            <a:extLst>
              <a:ext uri="{FF2B5EF4-FFF2-40B4-BE49-F238E27FC236}">
                <a16:creationId xmlns:a16="http://schemas.microsoft.com/office/drawing/2014/main" id="{3521DDFD-1BCC-41DB-9DE1-9F8896BDEACD}"/>
              </a:ext>
            </a:extLst>
          </p:cNvPr>
          <p:cNvSpPr>
            <a:spLocks noGrp="1"/>
          </p:cNvSpPr>
          <p:nvPr>
            <p:ph idx="1"/>
          </p:nvPr>
        </p:nvSpPr>
        <p:spPr>
          <a:xfrm>
            <a:off x="5231958" y="605896"/>
            <a:ext cx="5923721" cy="5646208"/>
          </a:xfrm>
        </p:spPr>
        <p:txBody>
          <a:bodyPr anchor="ctr">
            <a:normAutofit/>
          </a:bodyPr>
          <a:lstStyle/>
          <a:p>
            <a:r>
              <a:rPr lang="en-CA" sz="2400"/>
              <a:t>Various methods are used to retrieved and process the data some of them are listed below: </a:t>
            </a:r>
          </a:p>
          <a:p>
            <a:pPr>
              <a:buFont typeface="Wingdings" panose="05000000000000000000" pitchFamily="2" charset="2"/>
              <a:buChar char="Ø"/>
            </a:pPr>
            <a:r>
              <a:rPr lang="en-CA" sz="2400"/>
              <a:t> Web scraping using Beautiful soup and filtering on relevant information</a:t>
            </a:r>
          </a:p>
          <a:p>
            <a:pPr>
              <a:buFont typeface="Wingdings" panose="05000000000000000000" pitchFamily="2" charset="2"/>
              <a:buChar char="Ø"/>
            </a:pPr>
            <a:r>
              <a:rPr lang="en-CA" sz="2400"/>
              <a:t> Parsing a JSON file to retrieve famous location </a:t>
            </a:r>
          </a:p>
          <a:p>
            <a:pPr>
              <a:buFont typeface="Wingdings" panose="05000000000000000000" pitchFamily="2" charset="2"/>
              <a:buChar char="Ø"/>
            </a:pPr>
            <a:r>
              <a:rPr lang="en-CA" sz="2400"/>
              <a:t> One hot encoding of the Categories of venues</a:t>
            </a:r>
          </a:p>
          <a:p>
            <a:pPr>
              <a:buFont typeface="Wingdings" panose="05000000000000000000" pitchFamily="2" charset="2"/>
              <a:buChar char="Ø"/>
            </a:pPr>
            <a:r>
              <a:rPr lang="en-CA" sz="2400"/>
              <a:t> Merging two dataframes of information, calculating counts, filtering dataframes and many other formatting techniques</a:t>
            </a:r>
          </a:p>
        </p:txBody>
      </p:sp>
    </p:spTree>
    <p:extLst>
      <p:ext uri="{BB962C8B-B14F-4D97-AF65-F5344CB8AC3E}">
        <p14:creationId xmlns:p14="http://schemas.microsoft.com/office/powerpoint/2010/main" val="1361819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835051-A490-4A92-8FD8-927E124F630F}"/>
              </a:ext>
            </a:extLst>
          </p:cNvPr>
          <p:cNvPicPr/>
          <p:nvPr/>
        </p:nvPicPr>
        <p:blipFill>
          <a:blip r:embed="rId2"/>
          <a:stretch>
            <a:fillRect/>
          </a:stretch>
        </p:blipFill>
        <p:spPr>
          <a:xfrm>
            <a:off x="643467" y="1209411"/>
            <a:ext cx="5291666" cy="3981978"/>
          </a:xfrm>
          <a:prstGeom prst="rect">
            <a:avLst/>
          </a:prstGeom>
        </p:spPr>
      </p:pic>
      <p:pic>
        <p:nvPicPr>
          <p:cNvPr id="5" name="Picture 4">
            <a:extLst>
              <a:ext uri="{FF2B5EF4-FFF2-40B4-BE49-F238E27FC236}">
                <a16:creationId xmlns:a16="http://schemas.microsoft.com/office/drawing/2014/main" id="{17EE2C7A-1991-43B4-B8F3-BB877277CFC8}"/>
              </a:ext>
            </a:extLst>
          </p:cNvPr>
          <p:cNvPicPr/>
          <p:nvPr/>
        </p:nvPicPr>
        <p:blipFill>
          <a:blip r:embed="rId3"/>
          <a:stretch>
            <a:fillRect/>
          </a:stretch>
        </p:blipFill>
        <p:spPr>
          <a:xfrm>
            <a:off x="6256866" y="2704307"/>
            <a:ext cx="5291666" cy="992187"/>
          </a:xfrm>
          <a:prstGeom prst="rect">
            <a:avLst/>
          </a:prstGeom>
        </p:spPr>
      </p:pic>
      <p:sp>
        <p:nvSpPr>
          <p:cNvPr id="14" name="Rectangle 13">
            <a:extLst>
              <a:ext uri="{FF2B5EF4-FFF2-40B4-BE49-F238E27FC236}">
                <a16:creationId xmlns:a16="http://schemas.microsoft.com/office/drawing/2014/main" id="{50BC3489-C3CF-4390-987A-9726B968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356D322A-2884-44CE-9FB9-A7866D706F61}"/>
              </a:ext>
            </a:extLst>
          </p:cNvPr>
          <p:cNvSpPr txBox="1"/>
          <p:nvPr/>
        </p:nvSpPr>
        <p:spPr>
          <a:xfrm>
            <a:off x="4092605" y="128027"/>
            <a:ext cx="4545367" cy="584775"/>
          </a:xfrm>
          <a:prstGeom prst="rect">
            <a:avLst/>
          </a:prstGeom>
          <a:noFill/>
        </p:spPr>
        <p:txBody>
          <a:bodyPr wrap="square" rtlCol="0">
            <a:spAutoFit/>
          </a:bodyPr>
          <a:lstStyle/>
          <a:p>
            <a:r>
              <a:rPr lang="en-CA" sz="3200" dirty="0">
                <a:solidFill>
                  <a:schemeClr val="accent6"/>
                </a:solidFill>
                <a:latin typeface="Berlin Sans FB Demi" panose="020E0802020502020306" pitchFamily="34" charset="0"/>
              </a:rPr>
              <a:t>JSON FILE PARSING</a:t>
            </a:r>
          </a:p>
        </p:txBody>
      </p:sp>
    </p:spTree>
    <p:extLst>
      <p:ext uri="{BB962C8B-B14F-4D97-AF65-F5344CB8AC3E}">
        <p14:creationId xmlns:p14="http://schemas.microsoft.com/office/powerpoint/2010/main" val="427456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54D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54D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8D2DB8-8C27-4C59-91DD-3F9D74E81086}"/>
              </a:ext>
            </a:extLst>
          </p:cNvPr>
          <p:cNvPicPr/>
          <p:nvPr/>
        </p:nvPicPr>
        <p:blipFill>
          <a:blip r:embed="rId2"/>
          <a:stretch>
            <a:fillRect/>
          </a:stretch>
        </p:blipFill>
        <p:spPr>
          <a:xfrm>
            <a:off x="622549" y="4391311"/>
            <a:ext cx="3854945" cy="1185396"/>
          </a:xfrm>
          <a:prstGeom prst="rect">
            <a:avLst/>
          </a:prstGeom>
        </p:spPr>
      </p:pic>
      <p:sp>
        <p:nvSpPr>
          <p:cNvPr id="17" name="Rectangle 16">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34D6ED-8DEF-4D9D-8F97-3060F40A6C69}"/>
              </a:ext>
            </a:extLst>
          </p:cNvPr>
          <p:cNvPicPr/>
          <p:nvPr/>
        </p:nvPicPr>
        <p:blipFill>
          <a:blip r:embed="rId3"/>
          <a:stretch>
            <a:fillRect/>
          </a:stretch>
        </p:blipFill>
        <p:spPr>
          <a:xfrm>
            <a:off x="962168" y="911179"/>
            <a:ext cx="3056261" cy="2110849"/>
          </a:xfrm>
          <a:prstGeom prst="rect">
            <a:avLst/>
          </a:prstGeom>
        </p:spPr>
      </p:pic>
      <p:pic>
        <p:nvPicPr>
          <p:cNvPr id="6" name="Picture 5">
            <a:extLst>
              <a:ext uri="{FF2B5EF4-FFF2-40B4-BE49-F238E27FC236}">
                <a16:creationId xmlns:a16="http://schemas.microsoft.com/office/drawing/2014/main" id="{AE989C79-D48C-4279-B965-FEC1FAB10C1F}"/>
              </a:ext>
            </a:extLst>
          </p:cNvPr>
          <p:cNvPicPr/>
          <p:nvPr/>
        </p:nvPicPr>
        <p:blipFill>
          <a:blip r:embed="rId4"/>
          <a:stretch>
            <a:fillRect/>
          </a:stretch>
        </p:blipFill>
        <p:spPr>
          <a:xfrm>
            <a:off x="5346949" y="2527181"/>
            <a:ext cx="6018641" cy="2016244"/>
          </a:xfrm>
          <a:prstGeom prst="rect">
            <a:avLst/>
          </a:prstGeom>
        </p:spPr>
      </p:pic>
      <p:sp>
        <p:nvSpPr>
          <p:cNvPr id="7" name="TextBox 6">
            <a:extLst>
              <a:ext uri="{FF2B5EF4-FFF2-40B4-BE49-F238E27FC236}">
                <a16:creationId xmlns:a16="http://schemas.microsoft.com/office/drawing/2014/main" id="{48CE413E-BA26-4411-86DD-BF26F4FCFD8C}"/>
              </a:ext>
            </a:extLst>
          </p:cNvPr>
          <p:cNvSpPr txBox="1"/>
          <p:nvPr/>
        </p:nvSpPr>
        <p:spPr>
          <a:xfrm>
            <a:off x="6409679" y="754602"/>
            <a:ext cx="3950563" cy="461665"/>
          </a:xfrm>
          <a:prstGeom prst="rect">
            <a:avLst/>
          </a:prstGeom>
          <a:noFill/>
        </p:spPr>
        <p:txBody>
          <a:bodyPr wrap="square" rtlCol="0">
            <a:spAutoFit/>
          </a:bodyPr>
          <a:lstStyle/>
          <a:p>
            <a:r>
              <a:rPr lang="en-CA" sz="2400" dirty="0">
                <a:solidFill>
                  <a:schemeClr val="accent6"/>
                </a:solidFill>
                <a:latin typeface="Berlin Sans FB Demi" panose="020E0802020502020306" pitchFamily="34" charset="0"/>
              </a:rPr>
              <a:t>WEB SCRAPING USING BS4</a:t>
            </a:r>
          </a:p>
        </p:txBody>
      </p:sp>
    </p:spTree>
    <p:extLst>
      <p:ext uri="{BB962C8B-B14F-4D97-AF65-F5344CB8AC3E}">
        <p14:creationId xmlns:p14="http://schemas.microsoft.com/office/powerpoint/2010/main" val="202608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1">
            <a:extLst>
              <a:ext uri="{FF2B5EF4-FFF2-40B4-BE49-F238E27FC236}">
                <a16:creationId xmlns:a16="http://schemas.microsoft.com/office/drawing/2014/main" id="{B0EF5484-1F18-43F6-B596-CFD1939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10F3B4B1-0E5F-4E0B-ADF8-20256906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5327" cy="5897880"/>
          </a:xfrm>
          <a:prstGeom prst="rect">
            <a:avLst/>
          </a:prstGeom>
          <a:solidFill>
            <a:srgbClr val="FFFF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74646B-17D0-41AA-A0B3-4F0AF4802F6C}"/>
              </a:ext>
            </a:extLst>
          </p:cNvPr>
          <p:cNvPicPr/>
          <p:nvPr/>
        </p:nvPicPr>
        <p:blipFill>
          <a:blip r:embed="rId2"/>
          <a:stretch>
            <a:fillRect/>
          </a:stretch>
        </p:blipFill>
        <p:spPr>
          <a:xfrm>
            <a:off x="804334" y="1750272"/>
            <a:ext cx="4806272" cy="3352374"/>
          </a:xfrm>
          <a:prstGeom prst="rect">
            <a:avLst/>
          </a:prstGeom>
        </p:spPr>
      </p:pic>
      <p:sp>
        <p:nvSpPr>
          <p:cNvPr id="16" name="Rectangle 15">
            <a:extLst>
              <a:ext uri="{FF2B5EF4-FFF2-40B4-BE49-F238E27FC236}">
                <a16:creationId xmlns:a16="http://schemas.microsoft.com/office/drawing/2014/main" id="{103907F0-0940-4D45-AAD0-448D191C8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072" y="480060"/>
            <a:ext cx="5455327" cy="5897880"/>
          </a:xfrm>
          <a:prstGeom prst="rect">
            <a:avLst/>
          </a:prstGeom>
          <a:solidFill>
            <a:srgbClr val="FFFFFF"/>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340665-310F-4F97-8CAF-21E8BFABB39A}"/>
              </a:ext>
            </a:extLst>
          </p:cNvPr>
          <p:cNvPicPr/>
          <p:nvPr/>
        </p:nvPicPr>
        <p:blipFill>
          <a:blip r:embed="rId3"/>
          <a:stretch>
            <a:fillRect/>
          </a:stretch>
        </p:blipFill>
        <p:spPr>
          <a:xfrm>
            <a:off x="6581394" y="2562617"/>
            <a:ext cx="4806272" cy="1727684"/>
          </a:xfrm>
          <a:prstGeom prst="rect">
            <a:avLst/>
          </a:prstGeom>
        </p:spPr>
      </p:pic>
      <p:sp>
        <p:nvSpPr>
          <p:cNvPr id="6" name="TextBox 5">
            <a:extLst>
              <a:ext uri="{FF2B5EF4-FFF2-40B4-BE49-F238E27FC236}">
                <a16:creationId xmlns:a16="http://schemas.microsoft.com/office/drawing/2014/main" id="{47618D4B-AD07-49D0-9061-AE8775BAB10E}"/>
              </a:ext>
            </a:extLst>
          </p:cNvPr>
          <p:cNvSpPr txBox="1"/>
          <p:nvPr/>
        </p:nvSpPr>
        <p:spPr>
          <a:xfrm>
            <a:off x="6581394" y="952500"/>
            <a:ext cx="4806272" cy="369332"/>
          </a:xfrm>
          <a:prstGeom prst="rect">
            <a:avLst/>
          </a:prstGeom>
          <a:noFill/>
        </p:spPr>
        <p:txBody>
          <a:bodyPr wrap="square" rtlCol="0">
            <a:spAutoFit/>
          </a:bodyPr>
          <a:lstStyle/>
          <a:p>
            <a:pPr algn="ctr"/>
            <a:r>
              <a:rPr lang="en-CA" dirty="0"/>
              <a:t>ONE HOT ENCODING</a:t>
            </a:r>
          </a:p>
        </p:txBody>
      </p:sp>
    </p:spTree>
    <p:extLst>
      <p:ext uri="{BB962C8B-B14F-4D97-AF65-F5344CB8AC3E}">
        <p14:creationId xmlns:p14="http://schemas.microsoft.com/office/powerpoint/2010/main" val="404222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3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BD9384-3512-44B6-9EA7-ACB057671D4F}"/>
              </a:ext>
            </a:extLst>
          </p:cNvPr>
          <p:cNvPicPr>
            <a:picLocks/>
          </p:cNvPicPr>
          <p:nvPr/>
        </p:nvPicPr>
        <p:blipFill rotWithShape="1">
          <a:blip r:embed="rId2"/>
          <a:srcRect b="1316"/>
          <a:stretch/>
        </p:blipFill>
        <p:spPr>
          <a:xfrm>
            <a:off x="20" y="975"/>
            <a:ext cx="12191980" cy="6858000"/>
          </a:xfrm>
          <a:prstGeom prst="rect">
            <a:avLst/>
          </a:prstGeom>
        </p:spPr>
      </p:pic>
      <p:sp>
        <p:nvSpPr>
          <p:cNvPr id="33" name="Rectangle 32">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8A707-C21B-43BE-BC75-0801F9AF6503}"/>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3100">
                <a:solidFill>
                  <a:schemeClr val="tx1"/>
                </a:solidFill>
              </a:rPr>
              <a:t>Map of Neighborhoods in Toronto</a:t>
            </a:r>
          </a:p>
        </p:txBody>
      </p:sp>
      <p:cxnSp>
        <p:nvCxnSpPr>
          <p:cNvPr id="35" name="Straight Connector 34">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22605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821</Words>
  <Application>Microsoft Office PowerPoint</Application>
  <PresentationFormat>Widescreen</PresentationFormat>
  <Paragraphs>53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Berlin Sans FB Demi</vt:lpstr>
      <vt:lpstr>Bookman Old Style</vt:lpstr>
      <vt:lpstr>Calibri</vt:lpstr>
      <vt:lpstr>Franklin Gothic Book</vt:lpstr>
      <vt:lpstr>Wingdings</vt:lpstr>
      <vt:lpstr>1_RetrospectVTI</vt:lpstr>
      <vt:lpstr>Battle of the neighborhoods: Restaurants in Toronto</vt:lpstr>
      <vt:lpstr>Business Problem </vt:lpstr>
      <vt:lpstr>Approach</vt:lpstr>
      <vt:lpstr>Data-sources:</vt:lpstr>
      <vt:lpstr>Data acquisition and pre-processing</vt:lpstr>
      <vt:lpstr>PowerPoint Presentation</vt:lpstr>
      <vt:lpstr>PowerPoint Presentation</vt:lpstr>
      <vt:lpstr>PowerPoint Presentation</vt:lpstr>
      <vt:lpstr>Map of Neighborhoods in Toronto</vt:lpstr>
      <vt:lpstr>Clustering the data using unsupervised learning: K Means model</vt:lpstr>
      <vt:lpstr>Count of neighborhoods in each cluster</vt:lpstr>
      <vt:lpstr>Similarity in famous neighborhoods</vt:lpstr>
      <vt:lpstr>Distribution of famous restaurants according to their cuisines:</vt:lpstr>
      <vt:lpstr>PowerPoint Presentation</vt:lpstr>
      <vt:lpstr>Analysing in which clusters Indian restaurants are famous in: </vt:lpstr>
      <vt:lpstr>Visualizing exact neighborhoods where the Indian restaurants are famous: </vt:lpstr>
      <vt:lpstr>Conclusion</vt:lpstr>
      <vt:lpstr>Future work:</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2020-05-05T11:37:32Z</dcterms:created>
  <dcterms:modified xsi:type="dcterms:W3CDTF">2020-05-05T11:41:51Z</dcterms:modified>
</cp:coreProperties>
</file>